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829" r:id="rId1"/>
  </p:sldMasterIdLst>
  <p:notesMasterIdLst>
    <p:notesMasterId r:id="rId12"/>
  </p:notesMasterIdLst>
  <p:sldIdLst>
    <p:sldId id="269" r:id="rId2"/>
    <p:sldId id="301" r:id="rId3"/>
    <p:sldId id="270" r:id="rId4"/>
    <p:sldId id="273" r:id="rId5"/>
    <p:sldId id="274" r:id="rId6"/>
    <p:sldId id="275" r:id="rId7"/>
    <p:sldId id="276" r:id="rId8"/>
    <p:sldId id="279" r:id="rId9"/>
    <p:sldId id="294" r:id="rId10"/>
    <p:sldId id="281" r:id="rId11"/>
  </p:sldIdLst>
  <p:sldSz cx="10080625" cy="7559675"/>
  <p:notesSz cx="6858000" cy="9945688"/>
  <p:defaultTextStyle>
    <a:defPPr>
      <a:defRPr lang="nl-NL"/>
    </a:defPPr>
    <a:lvl1pPr marL="0" algn="l" defTabSz="914305" rtl="0" eaLnBrk="1" latinLnBrk="0" hangingPunct="1">
      <a:defRPr sz="1800" kern="1200">
        <a:solidFill>
          <a:schemeClr val="tx1"/>
        </a:solidFill>
        <a:latin typeface="+mn-lt"/>
        <a:ea typeface="+mn-ea"/>
        <a:cs typeface="+mn-cs"/>
      </a:defRPr>
    </a:lvl1pPr>
    <a:lvl2pPr marL="457152" algn="l" defTabSz="914305" rtl="0" eaLnBrk="1" latinLnBrk="0" hangingPunct="1">
      <a:defRPr sz="1800" kern="1200">
        <a:solidFill>
          <a:schemeClr val="tx1"/>
        </a:solidFill>
        <a:latin typeface="+mn-lt"/>
        <a:ea typeface="+mn-ea"/>
        <a:cs typeface="+mn-cs"/>
      </a:defRPr>
    </a:lvl2pPr>
    <a:lvl3pPr marL="914305" algn="l" defTabSz="914305" rtl="0" eaLnBrk="1" latinLnBrk="0" hangingPunct="1">
      <a:defRPr sz="1800" kern="1200">
        <a:solidFill>
          <a:schemeClr val="tx1"/>
        </a:solidFill>
        <a:latin typeface="+mn-lt"/>
        <a:ea typeface="+mn-ea"/>
        <a:cs typeface="+mn-cs"/>
      </a:defRPr>
    </a:lvl3pPr>
    <a:lvl4pPr marL="1371457" algn="l" defTabSz="914305" rtl="0" eaLnBrk="1" latinLnBrk="0" hangingPunct="1">
      <a:defRPr sz="1800" kern="1200">
        <a:solidFill>
          <a:schemeClr val="tx1"/>
        </a:solidFill>
        <a:latin typeface="+mn-lt"/>
        <a:ea typeface="+mn-ea"/>
        <a:cs typeface="+mn-cs"/>
      </a:defRPr>
    </a:lvl4pPr>
    <a:lvl5pPr marL="1828610" algn="l" defTabSz="914305" rtl="0" eaLnBrk="1" latinLnBrk="0" hangingPunct="1">
      <a:defRPr sz="1800" kern="1200">
        <a:solidFill>
          <a:schemeClr val="tx1"/>
        </a:solidFill>
        <a:latin typeface="+mn-lt"/>
        <a:ea typeface="+mn-ea"/>
        <a:cs typeface="+mn-cs"/>
      </a:defRPr>
    </a:lvl5pPr>
    <a:lvl6pPr marL="2285763" algn="l" defTabSz="914305" rtl="0" eaLnBrk="1" latinLnBrk="0" hangingPunct="1">
      <a:defRPr sz="1800" kern="1200">
        <a:solidFill>
          <a:schemeClr val="tx1"/>
        </a:solidFill>
        <a:latin typeface="+mn-lt"/>
        <a:ea typeface="+mn-ea"/>
        <a:cs typeface="+mn-cs"/>
      </a:defRPr>
    </a:lvl6pPr>
    <a:lvl7pPr marL="2742916" algn="l" defTabSz="914305" rtl="0" eaLnBrk="1" latinLnBrk="0" hangingPunct="1">
      <a:defRPr sz="1800" kern="1200">
        <a:solidFill>
          <a:schemeClr val="tx1"/>
        </a:solidFill>
        <a:latin typeface="+mn-lt"/>
        <a:ea typeface="+mn-ea"/>
        <a:cs typeface="+mn-cs"/>
      </a:defRPr>
    </a:lvl7pPr>
    <a:lvl8pPr marL="3200068" algn="l" defTabSz="914305" rtl="0" eaLnBrk="1" latinLnBrk="0" hangingPunct="1">
      <a:defRPr sz="1800" kern="1200">
        <a:solidFill>
          <a:schemeClr val="tx1"/>
        </a:solidFill>
        <a:latin typeface="+mn-lt"/>
        <a:ea typeface="+mn-ea"/>
        <a:cs typeface="+mn-cs"/>
      </a:defRPr>
    </a:lvl8pPr>
    <a:lvl9pPr marL="3657221" algn="l" defTabSz="914305"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175">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kleinelhorst" initials="a" lastIdx="1" clrIdx="0">
    <p:extLst>
      <p:ext uri="{19B8F6BF-5375-455C-9EA6-DF929625EA0E}">
        <p15:presenceInfo xmlns:p15="http://schemas.microsoft.com/office/powerpoint/2012/main" userId="akleinelhors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6" autoAdjust="0"/>
    <p:restoredTop sz="67864" autoAdjust="0"/>
  </p:normalViewPr>
  <p:slideViewPr>
    <p:cSldViewPr>
      <p:cViewPr varScale="1">
        <p:scale>
          <a:sx n="46" d="100"/>
          <a:sy n="46" d="100"/>
        </p:scale>
        <p:origin x="1968" y="42"/>
      </p:cViewPr>
      <p:guideLst>
        <p:guide orient="horz" pos="2381"/>
        <p:guide pos="3175"/>
      </p:guideLst>
    </p:cSldViewPr>
  </p:slideViewPr>
  <p:outlineViewPr>
    <p:cViewPr>
      <p:scale>
        <a:sx n="33" d="100"/>
        <a:sy n="33" d="100"/>
      </p:scale>
      <p:origin x="0" y="-864"/>
    </p:cViewPr>
  </p:outlineViewPr>
  <p:notesTextViewPr>
    <p:cViewPr>
      <p:scale>
        <a:sx n="125" d="100"/>
        <a:sy n="125" d="100"/>
      </p:scale>
      <p:origin x="0" y="0"/>
    </p:cViewPr>
  </p:notesTextViewPr>
  <p:sorterViewPr>
    <p:cViewPr>
      <p:scale>
        <a:sx n="100" d="100"/>
        <a:sy n="100" d="100"/>
      </p:scale>
      <p:origin x="0" y="-4314"/>
    </p:cViewPr>
  </p:sorterViewPr>
  <p:notesViewPr>
    <p:cSldViewPr>
      <p:cViewPr varScale="1">
        <p:scale>
          <a:sx n="53" d="100"/>
          <a:sy n="53" d="100"/>
        </p:scale>
        <p:origin x="2922"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72472" cy="499131"/>
          </a:xfrm>
          <a:prstGeom prst="rect">
            <a:avLst/>
          </a:prstGeom>
        </p:spPr>
        <p:txBody>
          <a:bodyPr vert="horz" lIns="84180" tIns="42090" rIns="84180" bIns="42090" rtlCol="0"/>
          <a:lstStyle>
            <a:lvl1pPr algn="l">
              <a:defRPr sz="1100"/>
            </a:lvl1pPr>
          </a:lstStyle>
          <a:p>
            <a:endParaRPr lang="en-US" dirty="0"/>
          </a:p>
        </p:txBody>
      </p:sp>
      <p:sp>
        <p:nvSpPr>
          <p:cNvPr id="3" name="Date Placeholder 2"/>
          <p:cNvSpPr>
            <a:spLocks noGrp="1"/>
          </p:cNvSpPr>
          <p:nvPr>
            <p:ph type="dt" idx="1"/>
          </p:nvPr>
        </p:nvSpPr>
        <p:spPr>
          <a:xfrm>
            <a:off x="3884089" y="3"/>
            <a:ext cx="2972472" cy="499131"/>
          </a:xfrm>
          <a:prstGeom prst="rect">
            <a:avLst/>
          </a:prstGeom>
        </p:spPr>
        <p:txBody>
          <a:bodyPr vert="horz" lIns="84180" tIns="42090" rIns="84180" bIns="42090" rtlCol="0"/>
          <a:lstStyle>
            <a:lvl1pPr algn="r">
              <a:defRPr sz="1100"/>
            </a:lvl1pPr>
          </a:lstStyle>
          <a:p>
            <a:fld id="{DCEF337C-4600-439F-AE55-3E5FE07B015A}" type="datetimeFigureOut">
              <a:rPr lang="en-US"/>
              <a:t>3/30/2016</a:t>
            </a:fld>
            <a:endParaRPr lang="en-US" dirty="0"/>
          </a:p>
        </p:txBody>
      </p:sp>
      <p:sp>
        <p:nvSpPr>
          <p:cNvPr id="4" name="Slide Image Placeholder 3"/>
          <p:cNvSpPr>
            <a:spLocks noGrp="1" noRot="1" noChangeAspect="1"/>
          </p:cNvSpPr>
          <p:nvPr>
            <p:ph type="sldImg" idx="2"/>
          </p:nvPr>
        </p:nvSpPr>
        <p:spPr>
          <a:xfrm>
            <a:off x="1193800" y="1246188"/>
            <a:ext cx="4470400" cy="3354387"/>
          </a:xfrm>
          <a:prstGeom prst="rect">
            <a:avLst/>
          </a:prstGeom>
          <a:noFill/>
          <a:ln w="12700">
            <a:solidFill>
              <a:prstClr val="black"/>
            </a:solidFill>
          </a:ln>
        </p:spPr>
        <p:txBody>
          <a:bodyPr vert="horz" lIns="84180" tIns="42090" rIns="84180" bIns="42090" rtlCol="0" anchor="ctr"/>
          <a:lstStyle/>
          <a:p>
            <a:endParaRPr lang="en-US" dirty="0"/>
          </a:p>
        </p:txBody>
      </p:sp>
      <p:sp>
        <p:nvSpPr>
          <p:cNvPr id="5" name="Notes Placeholder 4"/>
          <p:cNvSpPr>
            <a:spLocks noGrp="1"/>
          </p:cNvSpPr>
          <p:nvPr>
            <p:ph type="body" sz="quarter" idx="3"/>
          </p:nvPr>
        </p:nvSpPr>
        <p:spPr>
          <a:xfrm>
            <a:off x="685513" y="4786046"/>
            <a:ext cx="5486976" cy="3916253"/>
          </a:xfrm>
          <a:prstGeom prst="rect">
            <a:avLst/>
          </a:prstGeom>
        </p:spPr>
        <p:txBody>
          <a:bodyPr vert="horz" lIns="84180" tIns="42090" rIns="84180" bIns="4209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6560"/>
            <a:ext cx="2972472" cy="499131"/>
          </a:xfrm>
          <a:prstGeom prst="rect">
            <a:avLst/>
          </a:prstGeom>
        </p:spPr>
        <p:txBody>
          <a:bodyPr vert="horz" lIns="84180" tIns="42090" rIns="84180" bIns="42090" rtlCol="0" anchor="b"/>
          <a:lstStyle>
            <a:lvl1pPr algn="l">
              <a:defRPr sz="1100"/>
            </a:lvl1pPr>
          </a:lstStyle>
          <a:p>
            <a:endParaRPr lang="en-US" dirty="0"/>
          </a:p>
        </p:txBody>
      </p:sp>
      <p:sp>
        <p:nvSpPr>
          <p:cNvPr id="7" name="Slide Number Placeholder 6"/>
          <p:cNvSpPr>
            <a:spLocks noGrp="1"/>
          </p:cNvSpPr>
          <p:nvPr>
            <p:ph type="sldNum" sz="quarter" idx="5"/>
          </p:nvPr>
        </p:nvSpPr>
        <p:spPr>
          <a:xfrm>
            <a:off x="3884089" y="9446560"/>
            <a:ext cx="2972472" cy="499131"/>
          </a:xfrm>
          <a:prstGeom prst="rect">
            <a:avLst/>
          </a:prstGeom>
        </p:spPr>
        <p:txBody>
          <a:bodyPr vert="horz" lIns="84180" tIns="42090" rIns="84180" bIns="42090" rtlCol="0" anchor="b"/>
          <a:lstStyle>
            <a:lvl1pPr algn="r">
              <a:defRPr sz="1100"/>
            </a:lvl1pPr>
          </a:lstStyle>
          <a:p>
            <a:fld id="{00587789-06E8-4EA4-9536-D2CE1B337D0F}" type="slidenum">
              <a:rPr lang="en-US"/>
              <a:t>‹#›</a:t>
            </a:fld>
            <a:endParaRPr lang="en-US" dirty="0"/>
          </a:p>
        </p:txBody>
      </p:sp>
    </p:spTree>
    <p:extLst>
      <p:ext uri="{BB962C8B-B14F-4D97-AF65-F5344CB8AC3E}">
        <p14:creationId xmlns:p14="http://schemas.microsoft.com/office/powerpoint/2010/main" val="4185950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In de volgende sheets ga ik in op de zes kerninstrumenten. </a:t>
            </a: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Op deze dia zien jullie een overzicht van de 6 kerninstrumenten en daarnaast per</a:t>
            </a:r>
            <a:r>
              <a:rPr lang="nl-NL" sz="1200" kern="1200" baseline="0" dirty="0" smtClean="0">
                <a:solidFill>
                  <a:schemeClr val="tx1"/>
                </a:solidFill>
                <a:effectLst/>
                <a:latin typeface="+mn-lt"/>
                <a:ea typeface="+mn-ea"/>
                <a:cs typeface="+mn-cs"/>
              </a:rPr>
              <a:t> bestuursorgaan welke instrumenten gebruikt kunnen worden.</a:t>
            </a:r>
            <a:endParaRPr lang="nl-NL"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587789-06E8-4EA4-9536-D2CE1B337D0F}" type="slidenum">
              <a:rPr lang="en-US"/>
              <a:t>1</a:t>
            </a:fld>
            <a:endParaRPr lang="en-US" dirty="0"/>
          </a:p>
        </p:txBody>
      </p:sp>
    </p:spTree>
    <p:extLst>
      <p:ext uri="{BB962C8B-B14F-4D97-AF65-F5344CB8AC3E}">
        <p14:creationId xmlns:p14="http://schemas.microsoft.com/office/powerpoint/2010/main" val="26518360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smtClean="0"/>
              <a:t>Gezien welke instrumenten er zijn, dat er voor nog</a:t>
            </a:r>
            <a:r>
              <a:rPr lang="nl-NL" baseline="0" dirty="0" smtClean="0"/>
              <a:t> heel wat op het pad komt van de gemeente. Maar w</a:t>
            </a:r>
            <a:r>
              <a:rPr lang="nl-NL" dirty="0" smtClean="0"/>
              <a:t>at </a:t>
            </a:r>
            <a:r>
              <a:rPr lang="nl-NL" dirty="0" smtClean="0"/>
              <a:t>natuurlijk een belangrijke vraag is. Wat is nu de winst voor de burgers.</a:t>
            </a:r>
            <a:r>
              <a:rPr lang="nl-NL" baseline="0" dirty="0" smtClean="0"/>
              <a:t> Wat zou de omgevingswet voor inwoners en bedrijven moeten opleveren. Om ook nog eens te laten zien hoe het rijk de omgevingswet ‘promoot’ laat ik jullie een kort filmpje zien.</a:t>
            </a:r>
          </a:p>
          <a:p>
            <a:endParaRPr lang="nl-NL" baseline="0" dirty="0" smtClean="0"/>
          </a:p>
        </p:txBody>
      </p:sp>
      <p:sp>
        <p:nvSpPr>
          <p:cNvPr id="4" name="Slide Number Placeholder 3"/>
          <p:cNvSpPr>
            <a:spLocks noGrp="1"/>
          </p:cNvSpPr>
          <p:nvPr>
            <p:ph type="sldNum" sz="quarter" idx="10"/>
          </p:nvPr>
        </p:nvSpPr>
        <p:spPr/>
        <p:txBody>
          <a:bodyPr/>
          <a:lstStyle/>
          <a:p>
            <a:fld id="{00587789-06E8-4EA4-9536-D2CE1B337D0F}" type="slidenum">
              <a:rPr lang="en-US" smtClean="0"/>
              <a:t>10</a:t>
            </a:fld>
            <a:endParaRPr lang="en-US" dirty="0"/>
          </a:p>
        </p:txBody>
      </p:sp>
    </p:spTree>
    <p:extLst>
      <p:ext uri="{BB962C8B-B14F-4D97-AF65-F5344CB8AC3E}">
        <p14:creationId xmlns:p14="http://schemas.microsoft.com/office/powerpoint/2010/main" val="125992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In de volgende sheets ga ik in op de zes kerninstrumenten.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Hieronder worden die eerst kort </a:t>
            </a:r>
            <a:r>
              <a:rPr lang="nl-NL" sz="1200" kern="1200" dirty="0" smtClean="0">
                <a:solidFill>
                  <a:schemeClr val="tx1"/>
                </a:solidFill>
                <a:effectLst/>
                <a:latin typeface="+mn-lt"/>
                <a:ea typeface="+mn-ea"/>
                <a:cs typeface="+mn-cs"/>
              </a:rPr>
              <a:t>toegelicht</a:t>
            </a:r>
            <a:r>
              <a:rPr lang="nl-NL" sz="1200" kern="1200" baseline="0" dirty="0" smtClean="0">
                <a:solidFill>
                  <a:schemeClr val="tx1"/>
                </a:solidFill>
                <a:effectLst/>
                <a:latin typeface="+mn-lt"/>
                <a:ea typeface="+mn-ea"/>
                <a:cs typeface="+mn-cs"/>
              </a:rPr>
              <a:t> met daarbij </a:t>
            </a:r>
            <a:r>
              <a:rPr lang="nl-NL" sz="1200" kern="1200" dirty="0" smtClean="0">
                <a:solidFill>
                  <a:schemeClr val="tx1"/>
                </a:solidFill>
                <a:effectLst/>
                <a:latin typeface="+mn-lt"/>
                <a:ea typeface="+mn-ea"/>
                <a:cs typeface="+mn-cs"/>
              </a:rPr>
              <a:t>een </a:t>
            </a:r>
            <a:r>
              <a:rPr lang="nl-NL" sz="1200" kern="1200" dirty="0" smtClean="0">
                <a:solidFill>
                  <a:schemeClr val="tx1"/>
                </a:solidFill>
                <a:effectLst/>
                <a:latin typeface="+mn-lt"/>
                <a:ea typeface="+mn-ea"/>
                <a:cs typeface="+mn-cs"/>
              </a:rPr>
              <a:t>vergelijking met de huidige instrumenten.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Daarna zal ik dieper in gaan op de instrumenten die voor de gemeente vooral van belang zijn.</a:t>
            </a:r>
          </a:p>
          <a:p>
            <a:endParaRPr lang="en-US" dirty="0" smtClean="0"/>
          </a:p>
          <a:p>
            <a:pPr lvl="0"/>
            <a:r>
              <a:rPr lang="nl-NL" sz="1200" kern="1200" dirty="0" smtClean="0">
                <a:solidFill>
                  <a:schemeClr val="tx1"/>
                </a:solidFill>
                <a:effectLst/>
                <a:latin typeface="+mn-lt"/>
                <a:ea typeface="+mn-ea"/>
                <a:cs typeface="+mn-cs"/>
              </a:rPr>
              <a:t>1-Omgevingsvisie – lijkt op structuurvisie maar </a:t>
            </a:r>
            <a:r>
              <a:rPr lang="nl-NL" sz="1200" kern="1200" dirty="0" smtClean="0">
                <a:solidFill>
                  <a:schemeClr val="tx1"/>
                </a:solidFill>
                <a:effectLst/>
                <a:latin typeface="+mn-lt"/>
                <a:ea typeface="+mn-ea"/>
                <a:cs typeface="+mn-cs"/>
              </a:rPr>
              <a:t>breder (</a:t>
            </a:r>
            <a:r>
              <a:rPr lang="nl-NL" sz="1200" dirty="0" smtClean="0">
                <a:solidFill>
                  <a:schemeClr val="tx1">
                    <a:lumMod val="75000"/>
                    <a:lumOff val="25000"/>
                  </a:schemeClr>
                </a:solidFill>
                <a:latin typeface="Arial" panose="020B0604020202020204" pitchFamily="34" charset="0"/>
                <a:cs typeface="Arial" panose="020B0604020202020204" pitchFamily="34" charset="0"/>
              </a:rPr>
              <a:t>Structuurvisie, verkeer- en vervoersplan, Waterplan, Natuurvisie, Milieubeleidsplan)</a:t>
            </a:r>
            <a:endParaRPr lang="nl-NL" sz="1200" kern="1200" dirty="0" smtClean="0">
              <a:solidFill>
                <a:schemeClr val="tx1"/>
              </a:solidFill>
              <a:effectLst/>
              <a:latin typeface="+mn-lt"/>
              <a:ea typeface="+mn-ea"/>
              <a:cs typeface="+mn-cs"/>
            </a:endParaRPr>
          </a:p>
          <a:p>
            <a:pPr lvl="0"/>
            <a:endParaRPr lang="nl-NL" sz="1200" kern="1200" dirty="0" smtClean="0">
              <a:solidFill>
                <a:schemeClr val="tx1"/>
              </a:solidFill>
              <a:effectLst/>
              <a:latin typeface="+mn-lt"/>
              <a:ea typeface="+mn-ea"/>
              <a:cs typeface="+mn-cs"/>
            </a:endParaRPr>
          </a:p>
          <a:p>
            <a:pPr lvl="0"/>
            <a:r>
              <a:rPr lang="nl-NL" sz="1200" kern="1200" dirty="0" smtClean="0">
                <a:solidFill>
                  <a:schemeClr val="tx1"/>
                </a:solidFill>
                <a:effectLst/>
                <a:latin typeface="+mn-lt"/>
                <a:ea typeface="+mn-ea"/>
                <a:cs typeface="+mn-cs"/>
              </a:rPr>
              <a:t>2-Programma – nieuw: Gemeente provincie en rijk</a:t>
            </a:r>
            <a:r>
              <a:rPr lang="nl-NL" sz="1200" kern="1200" baseline="0" dirty="0" smtClean="0">
                <a:solidFill>
                  <a:schemeClr val="tx1"/>
                </a:solidFill>
                <a:effectLst/>
                <a:latin typeface="+mn-lt"/>
                <a:ea typeface="+mn-ea"/>
                <a:cs typeface="+mn-cs"/>
              </a:rPr>
              <a:t> kunnen programma vaststellen. Programma </a:t>
            </a:r>
            <a:r>
              <a:rPr lang="nl-NL" sz="1200" kern="1200" dirty="0" smtClean="0">
                <a:solidFill>
                  <a:schemeClr val="tx1"/>
                </a:solidFill>
                <a:effectLst/>
                <a:latin typeface="+mn-lt"/>
                <a:ea typeface="+mn-ea"/>
                <a:cs typeface="+mn-cs"/>
              </a:rPr>
              <a:t>is uitvoeringsgericht, soms verplichte onderdelen (kan zijn implementatie van sommige EU richtlijnen of indien</a:t>
            </a:r>
            <a:r>
              <a:rPr lang="nl-NL" sz="1200" kern="1200" baseline="0" dirty="0" smtClean="0">
                <a:solidFill>
                  <a:schemeClr val="tx1"/>
                </a:solidFill>
                <a:effectLst/>
                <a:latin typeface="+mn-lt"/>
                <a:ea typeface="+mn-ea"/>
                <a:cs typeface="+mn-cs"/>
              </a:rPr>
              <a:t> niet wordt voldaan aan een omgevingswaarde</a:t>
            </a:r>
            <a:r>
              <a:rPr lang="nl-NL" sz="1200" kern="1200" dirty="0" smtClean="0">
                <a:solidFill>
                  <a:schemeClr val="tx1"/>
                </a:solidFill>
                <a:effectLst/>
                <a:latin typeface="+mn-lt"/>
                <a:ea typeface="+mn-ea"/>
                <a:cs typeface="+mn-cs"/>
              </a:rPr>
              <a:t>), maar ook niet verplichte onderdelen zoals een uitvoeringsparagraaf. Mogelijk om meer concreet te maken.</a:t>
            </a:r>
          </a:p>
          <a:p>
            <a:pPr lvl="0"/>
            <a:endParaRPr lang="nl-NL" sz="1200" kern="1200" dirty="0" smtClean="0">
              <a:solidFill>
                <a:schemeClr val="tx1"/>
              </a:solidFill>
              <a:effectLst/>
              <a:latin typeface="+mn-lt"/>
              <a:ea typeface="+mn-ea"/>
              <a:cs typeface="+mn-cs"/>
            </a:endParaRPr>
          </a:p>
          <a:p>
            <a:r>
              <a:rPr lang="nl-NL" sz="1200" b="0" i="0" u="none" strike="noStrike" kern="1200" baseline="0" dirty="0" smtClean="0">
                <a:solidFill>
                  <a:schemeClr val="tx1"/>
                </a:solidFill>
                <a:latin typeface="+mn-lt"/>
                <a:ea typeface="+mn-ea"/>
                <a:cs typeface="+mn-cs"/>
              </a:rPr>
              <a:t>a. een uitwerking van het te voeren beleid voor de ontwikkeling, het gebruik, het beheer,</a:t>
            </a:r>
          </a:p>
          <a:p>
            <a:r>
              <a:rPr lang="nl-NL" sz="1200" b="0" i="0" u="none" strike="noStrike" kern="1200" baseline="0" dirty="0" smtClean="0">
                <a:solidFill>
                  <a:schemeClr val="tx1"/>
                </a:solidFill>
                <a:latin typeface="+mn-lt"/>
                <a:ea typeface="+mn-ea"/>
                <a:cs typeface="+mn-cs"/>
              </a:rPr>
              <a:t>de bescherming of het behoud daarvan,</a:t>
            </a:r>
          </a:p>
          <a:p>
            <a:r>
              <a:rPr lang="nl-NL" sz="1200" b="0" i="0" u="none" strike="noStrike" kern="1200" baseline="0" dirty="0" smtClean="0">
                <a:solidFill>
                  <a:schemeClr val="tx1"/>
                </a:solidFill>
                <a:latin typeface="+mn-lt"/>
                <a:ea typeface="+mn-ea"/>
                <a:cs typeface="+mn-cs"/>
              </a:rPr>
              <a:t>b. maatregelen om aan een of meer omgevingswaarden te voldoen of een of meer andere</a:t>
            </a:r>
          </a:p>
          <a:p>
            <a:r>
              <a:rPr lang="nl-NL" sz="1200" b="0" i="0" u="none" strike="noStrike" kern="1200" baseline="0" dirty="0" smtClean="0">
                <a:solidFill>
                  <a:schemeClr val="tx1"/>
                </a:solidFill>
                <a:latin typeface="+mn-lt"/>
                <a:ea typeface="+mn-ea"/>
                <a:cs typeface="+mn-cs"/>
              </a:rPr>
              <a:t>doelstellingen voor de fysieke leefomgeving te bereiken.</a:t>
            </a:r>
            <a:endParaRPr lang="nl-NL" sz="1200" kern="1200" dirty="0" smtClean="0">
              <a:solidFill>
                <a:schemeClr val="tx1"/>
              </a:solidFill>
              <a:effectLst/>
              <a:latin typeface="+mn-lt"/>
              <a:ea typeface="+mn-ea"/>
              <a:cs typeface="+mn-cs"/>
            </a:endParaRPr>
          </a:p>
          <a:p>
            <a:pPr lvl="0"/>
            <a:r>
              <a:rPr lang="nl-NL" sz="1200" kern="1200" dirty="0" smtClean="0">
                <a:solidFill>
                  <a:schemeClr val="tx1"/>
                </a:solidFill>
                <a:effectLst/>
                <a:latin typeface="+mn-lt"/>
                <a:ea typeface="+mn-ea"/>
                <a:cs typeface="+mn-cs"/>
              </a:rPr>
              <a:t>Omgevingswaarde: kom ik zou nog even op terug</a:t>
            </a:r>
          </a:p>
          <a:p>
            <a:pPr lvl="0"/>
            <a:endParaRPr lang="nl-NL" sz="1200" kern="1200" dirty="0" smtClean="0">
              <a:solidFill>
                <a:schemeClr val="tx1"/>
              </a:solidFill>
              <a:effectLst/>
              <a:latin typeface="+mn-lt"/>
              <a:ea typeface="+mn-ea"/>
              <a:cs typeface="+mn-cs"/>
            </a:endParaRPr>
          </a:p>
          <a:p>
            <a:pPr lvl="0"/>
            <a:r>
              <a:rPr lang="nl-NL" sz="1200" kern="1200" dirty="0" smtClean="0">
                <a:solidFill>
                  <a:schemeClr val="tx1"/>
                </a:solidFill>
                <a:effectLst/>
                <a:latin typeface="+mn-lt"/>
                <a:ea typeface="+mn-ea"/>
                <a:cs typeface="+mn-cs"/>
              </a:rPr>
              <a:t>3-Decentrale regelgeving: provincie waterschap en gemeente maken plan of verordening. Hierin liggen gebiedsdekkende algemene regels en vergunningsplichten vast</a:t>
            </a:r>
            <a:r>
              <a:rPr lang="nl-NL" sz="1200" kern="1200" dirty="0" smtClean="0">
                <a:solidFill>
                  <a:schemeClr val="tx1"/>
                </a:solidFill>
                <a:effectLst/>
                <a:latin typeface="+mn-lt"/>
                <a:ea typeface="+mn-ea"/>
                <a:cs typeface="+mn-cs"/>
              </a:rPr>
              <a:t>.</a:t>
            </a:r>
          </a:p>
          <a:p>
            <a:pPr lvl="0"/>
            <a:endParaRPr lang="nl-NL" sz="1200" kern="1200" dirty="0" smtClean="0">
              <a:solidFill>
                <a:schemeClr val="tx1"/>
              </a:solidFill>
              <a:effectLst/>
              <a:latin typeface="+mn-lt"/>
              <a:ea typeface="+mn-ea"/>
              <a:cs typeface="+mn-cs"/>
            </a:endParaRPr>
          </a:p>
          <a:p>
            <a:pPr lvl="0"/>
            <a:r>
              <a:rPr lang="nl-NL" sz="1200" kern="1200" dirty="0" smtClean="0">
                <a:solidFill>
                  <a:schemeClr val="tx1"/>
                </a:solidFill>
                <a:effectLst/>
                <a:latin typeface="+mn-lt"/>
                <a:ea typeface="+mn-ea"/>
                <a:cs typeface="+mn-cs"/>
              </a:rPr>
              <a:t>Omgevingsplan: </a:t>
            </a:r>
            <a:r>
              <a:rPr lang="nl-NL" sz="1200" dirty="0" smtClean="0">
                <a:solidFill>
                  <a:schemeClr val="tx1">
                    <a:lumMod val="75000"/>
                    <a:lumOff val="25000"/>
                  </a:schemeClr>
                </a:solidFill>
                <a:latin typeface="Arial" panose="020B0604020202020204" pitchFamily="34" charset="0"/>
                <a:cs typeface="Arial" panose="020B0604020202020204" pitchFamily="34" charset="0"/>
              </a:rPr>
              <a:t>Bestemmingsplan, </a:t>
            </a:r>
            <a:r>
              <a:rPr lang="nl-NL" sz="1200" dirty="0" err="1" smtClean="0">
                <a:solidFill>
                  <a:schemeClr val="tx1">
                    <a:lumMod val="75000"/>
                    <a:lumOff val="25000"/>
                  </a:schemeClr>
                </a:solidFill>
                <a:latin typeface="Arial" panose="020B0604020202020204" pitchFamily="34" charset="0"/>
                <a:cs typeface="Arial" panose="020B0604020202020204" pitchFamily="34" charset="0"/>
              </a:rPr>
              <a:t>beheersverordening</a:t>
            </a:r>
            <a:r>
              <a:rPr lang="nl-NL" sz="1200" dirty="0" smtClean="0">
                <a:solidFill>
                  <a:schemeClr val="tx1">
                    <a:lumMod val="75000"/>
                    <a:lumOff val="25000"/>
                  </a:schemeClr>
                </a:solidFill>
                <a:latin typeface="Arial" panose="020B0604020202020204" pitchFamily="34" charset="0"/>
                <a:cs typeface="Arial" panose="020B0604020202020204" pitchFamily="34" charset="0"/>
              </a:rPr>
              <a:t>, APV deels, Bomenverordening, Monumentenverordening, Ligplaatsenverordening, Terrassenverordening, Reclameverordening etc. Betrekking hebben op fysieke leefomgeving!</a:t>
            </a:r>
          </a:p>
          <a:p>
            <a:pPr lvl="0"/>
            <a:endParaRPr lang="nl-NL" sz="1200" kern="1200" dirty="0" smtClean="0">
              <a:solidFill>
                <a:schemeClr val="tx1">
                  <a:lumMod val="75000"/>
                  <a:lumOff val="25000"/>
                </a:schemeClr>
              </a:solidFill>
              <a:effectLst/>
              <a:latin typeface="Arial" panose="020B0604020202020204" pitchFamily="34" charset="0"/>
              <a:ea typeface="+mn-ea"/>
              <a:cs typeface="Arial" panose="020B0604020202020204" pitchFamily="34" charset="0"/>
            </a:endParaRPr>
          </a:p>
          <a:p>
            <a:pPr lvl="0"/>
            <a:r>
              <a:rPr lang="nl-NL" sz="1200" kern="1200" dirty="0" smtClean="0">
                <a:solidFill>
                  <a:schemeClr val="tx1">
                    <a:lumMod val="75000"/>
                    <a:lumOff val="25000"/>
                  </a:schemeClr>
                </a:solidFill>
                <a:effectLst/>
                <a:latin typeface="Arial" panose="020B0604020202020204" pitchFamily="34" charset="0"/>
                <a:ea typeface="+mn-ea"/>
                <a:cs typeface="Arial" panose="020B0604020202020204" pitchFamily="34" charset="0"/>
              </a:rPr>
              <a:t>Provincie: </a:t>
            </a:r>
            <a:r>
              <a:rPr lang="nl-NL" sz="1200" dirty="0" smtClean="0">
                <a:solidFill>
                  <a:schemeClr val="tx1">
                    <a:lumMod val="75000"/>
                    <a:lumOff val="25000"/>
                  </a:schemeClr>
                </a:solidFill>
                <a:latin typeface="Arial" panose="020B0604020202020204" pitchFamily="34" charset="0"/>
                <a:cs typeface="Arial" panose="020B0604020202020204" pitchFamily="34" charset="0"/>
              </a:rPr>
              <a:t>Provinciale milieuverordening, provinciale ruimtelijke verordening, ontgrondingenverordening </a:t>
            </a:r>
          </a:p>
        </p:txBody>
      </p:sp>
      <p:sp>
        <p:nvSpPr>
          <p:cNvPr id="4" name="Slide Number Placeholder 3"/>
          <p:cNvSpPr>
            <a:spLocks noGrp="1"/>
          </p:cNvSpPr>
          <p:nvPr>
            <p:ph type="sldNum" sz="quarter" idx="10"/>
          </p:nvPr>
        </p:nvSpPr>
        <p:spPr/>
        <p:txBody>
          <a:bodyPr/>
          <a:lstStyle/>
          <a:p>
            <a:fld id="{00587789-06E8-4EA4-9536-D2CE1B337D0F}" type="slidenum">
              <a:rPr lang="en-US"/>
              <a:t>2</a:t>
            </a:fld>
            <a:endParaRPr lang="en-US" dirty="0"/>
          </a:p>
        </p:txBody>
      </p:sp>
    </p:spTree>
    <p:extLst>
      <p:ext uri="{BB962C8B-B14F-4D97-AF65-F5344CB8AC3E}">
        <p14:creationId xmlns:p14="http://schemas.microsoft.com/office/powerpoint/2010/main" val="731901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nl-NL" sz="1200" kern="1200" dirty="0" smtClean="0">
                <a:solidFill>
                  <a:schemeClr val="tx1"/>
                </a:solidFill>
                <a:effectLst/>
                <a:latin typeface="+mn-lt"/>
                <a:ea typeface="+mn-ea"/>
                <a:cs typeface="+mn-cs"/>
              </a:rPr>
              <a:t>4-Algemene rijksregels: deze bevatten basisbescherming voor hele land (zoals bouwbesluit) (4 Amvb’s: kom ik zo nog even op terug</a:t>
            </a:r>
            <a:r>
              <a:rPr lang="nl-NL"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lumMod val="75000"/>
                    <a:lumOff val="25000"/>
                  </a:schemeClr>
                </a:solidFill>
                <a:effectLst/>
                <a:latin typeface="Arial" panose="020B0604020202020204" pitchFamily="34" charset="0"/>
                <a:ea typeface="+mn-ea"/>
                <a:cs typeface="Arial" panose="020B0604020202020204" pitchFamily="34" charset="0"/>
              </a:rPr>
              <a:t>Rijk: tientallen </a:t>
            </a:r>
            <a:r>
              <a:rPr lang="nl-NL" sz="1200" kern="1200" dirty="0" err="1" smtClean="0">
                <a:solidFill>
                  <a:schemeClr val="tx1">
                    <a:lumMod val="75000"/>
                    <a:lumOff val="25000"/>
                  </a:schemeClr>
                </a:solidFill>
                <a:effectLst/>
                <a:latin typeface="Arial" panose="020B0604020202020204" pitchFamily="34" charset="0"/>
                <a:ea typeface="+mn-ea"/>
                <a:cs typeface="Arial" panose="020B0604020202020204" pitchFamily="34" charset="0"/>
              </a:rPr>
              <a:t>AMvB’s</a:t>
            </a:r>
            <a:r>
              <a:rPr lang="nl-NL" sz="1200" kern="1200" dirty="0" smtClean="0">
                <a:solidFill>
                  <a:schemeClr val="tx1">
                    <a:lumMod val="75000"/>
                    <a:lumOff val="25000"/>
                  </a:schemeClr>
                </a:solidFill>
                <a:effectLst/>
                <a:latin typeface="Arial" panose="020B0604020202020204" pitchFamily="34" charset="0"/>
                <a:ea typeface="+mn-ea"/>
                <a:cs typeface="Arial" panose="020B0604020202020204" pitchFamily="34" charset="0"/>
              </a:rPr>
              <a:t> en ministeriele regelingen.</a:t>
            </a:r>
            <a:endParaRPr lang="nl-NL" sz="1200" kern="1200" dirty="0" smtClean="0">
              <a:solidFill>
                <a:schemeClr val="tx1"/>
              </a:solidFill>
              <a:effectLst/>
              <a:latin typeface="+mn-lt"/>
              <a:ea typeface="+mn-ea"/>
              <a:cs typeface="+mn-cs"/>
            </a:endParaRPr>
          </a:p>
          <a:p>
            <a:pPr lvl="0"/>
            <a:endParaRPr lang="nl-NL"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5-Omgevingsvergunning: straks 1 aanvraag bij 1 </a:t>
            </a:r>
            <a:r>
              <a:rPr lang="nl-NL" sz="1200" kern="1200" dirty="0" smtClean="0">
                <a:solidFill>
                  <a:schemeClr val="tx1"/>
                </a:solidFill>
                <a:effectLst/>
                <a:latin typeface="+mn-lt"/>
                <a:ea typeface="+mn-ea"/>
                <a:cs typeface="+mn-cs"/>
              </a:rPr>
              <a:t>loket. Wetgever is wel voornemens om meer in algemene regels te vatten, en dus minder omgevingsvergunningen nodig. </a:t>
            </a:r>
          </a:p>
          <a:p>
            <a:pPr marL="457152" indent="-457152">
              <a:buSzPct val="100000"/>
              <a:buFont typeface="Arial" panose="020B0604020202020204" pitchFamily="34" charset="0"/>
              <a:buChar char="•"/>
            </a:pPr>
            <a:r>
              <a:rPr lang="nl-NL" sz="1200" dirty="0" smtClean="0">
                <a:solidFill>
                  <a:schemeClr val="tx1">
                    <a:lumMod val="75000"/>
                    <a:lumOff val="25000"/>
                  </a:schemeClr>
                </a:solidFill>
                <a:latin typeface="Arial" panose="020B0604020202020204" pitchFamily="34" charset="0"/>
                <a:cs typeface="Arial" panose="020B0604020202020204" pitchFamily="34" charset="0"/>
              </a:rPr>
              <a:t>Omgevingsvergunning (Wabo)</a:t>
            </a:r>
            <a:endParaRPr lang="nl-NL" dirty="0" smtClean="0">
              <a:solidFill>
                <a:schemeClr val="tx1">
                  <a:lumMod val="75000"/>
                  <a:lumOff val="25000"/>
                </a:schemeClr>
              </a:solidFill>
              <a:latin typeface="Arial" panose="020B0604020202020204" pitchFamily="34" charset="0"/>
              <a:cs typeface="Arial" panose="020B0604020202020204" pitchFamily="34" charset="0"/>
            </a:endParaRPr>
          </a:p>
          <a:p>
            <a:pPr marL="457152" indent="-457152">
              <a:buSzPct val="100000"/>
              <a:buFont typeface="Arial" panose="020B0604020202020204" pitchFamily="34" charset="0"/>
              <a:buChar char="•"/>
            </a:pPr>
            <a:r>
              <a:rPr lang="nl-NL" sz="1200" dirty="0" smtClean="0">
                <a:solidFill>
                  <a:schemeClr val="tx1">
                    <a:lumMod val="75000"/>
                    <a:lumOff val="25000"/>
                  </a:schemeClr>
                </a:solidFill>
                <a:latin typeface="Arial" panose="020B0604020202020204" pitchFamily="34" charset="0"/>
                <a:cs typeface="Arial" panose="020B0604020202020204" pitchFamily="34" charset="0"/>
              </a:rPr>
              <a:t>Watervergunning (Waterwet)</a:t>
            </a:r>
            <a:endParaRPr lang="nl-NL" dirty="0" smtClean="0">
              <a:solidFill>
                <a:schemeClr val="tx1">
                  <a:lumMod val="75000"/>
                  <a:lumOff val="25000"/>
                </a:schemeClr>
              </a:solidFill>
              <a:latin typeface="Arial" panose="020B0604020202020204" pitchFamily="34" charset="0"/>
              <a:cs typeface="Arial" panose="020B0604020202020204" pitchFamily="34" charset="0"/>
            </a:endParaRPr>
          </a:p>
          <a:p>
            <a:pPr marL="457152" indent="-457152">
              <a:buSzPct val="100000"/>
              <a:buFont typeface="Arial" panose="020B0604020202020204" pitchFamily="34" charset="0"/>
              <a:buChar char="•"/>
            </a:pPr>
            <a:r>
              <a:rPr lang="nl-NL" sz="1200" dirty="0" smtClean="0">
                <a:solidFill>
                  <a:schemeClr val="tx1">
                    <a:lumMod val="75000"/>
                    <a:lumOff val="25000"/>
                  </a:schemeClr>
                </a:solidFill>
                <a:latin typeface="Arial" panose="020B0604020202020204" pitchFamily="34" charset="0"/>
                <a:cs typeface="Arial" panose="020B0604020202020204" pitchFamily="34" charset="0"/>
              </a:rPr>
              <a:t>Ontgrondingenvergunning (Ontgrondingenwet)</a:t>
            </a:r>
            <a:endParaRPr lang="nl-NL" dirty="0" smtClean="0">
              <a:solidFill>
                <a:schemeClr val="tx1">
                  <a:lumMod val="75000"/>
                  <a:lumOff val="25000"/>
                </a:schemeClr>
              </a:solidFill>
              <a:latin typeface="Arial" panose="020B0604020202020204" pitchFamily="34" charset="0"/>
              <a:cs typeface="Arial" panose="020B0604020202020204" pitchFamily="34" charset="0"/>
            </a:endParaRPr>
          </a:p>
          <a:p>
            <a:pPr marL="457152" indent="-457152">
              <a:buSzPct val="100000"/>
              <a:buFont typeface="Arial" panose="020B0604020202020204" pitchFamily="34" charset="0"/>
              <a:buChar char="•"/>
            </a:pPr>
            <a:r>
              <a:rPr lang="nl-NL" sz="1200" dirty="0" smtClean="0">
                <a:solidFill>
                  <a:schemeClr val="tx1">
                    <a:lumMod val="75000"/>
                    <a:lumOff val="25000"/>
                  </a:schemeClr>
                </a:solidFill>
                <a:latin typeface="Arial" panose="020B0604020202020204" pitchFamily="34" charset="0"/>
                <a:cs typeface="Arial" panose="020B0604020202020204" pitchFamily="34" charset="0"/>
              </a:rPr>
              <a:t>Vergunning voor archeologische monumenten (Monumentenwet)</a:t>
            </a:r>
            <a:endParaRPr lang="nl-NL" sz="1200" kern="1200" dirty="0" smtClean="0">
              <a:solidFill>
                <a:schemeClr val="tx1"/>
              </a:solidFill>
              <a:effectLst/>
              <a:latin typeface="+mn-lt"/>
              <a:ea typeface="+mn-ea"/>
              <a:cs typeface="+mn-cs"/>
            </a:endParaRPr>
          </a:p>
          <a:p>
            <a:pPr lvl="0"/>
            <a:endParaRPr lang="nl-NL" sz="1200" kern="1200" dirty="0" smtClean="0">
              <a:solidFill>
                <a:schemeClr val="tx1"/>
              </a:solidFill>
              <a:effectLst/>
              <a:latin typeface="+mn-lt"/>
              <a:ea typeface="+mn-ea"/>
              <a:cs typeface="+mn-cs"/>
            </a:endParaRPr>
          </a:p>
          <a:p>
            <a:pPr lvl="0"/>
            <a:r>
              <a:rPr lang="nl-NL" sz="1200" kern="1200" dirty="0" smtClean="0">
                <a:solidFill>
                  <a:schemeClr val="tx1"/>
                </a:solidFill>
                <a:effectLst/>
                <a:latin typeface="+mn-lt"/>
                <a:ea typeface="+mn-ea"/>
                <a:cs typeface="+mn-cs"/>
              </a:rPr>
              <a:t>6-Projectbesluit: gaat hier om een instrument voor bv grote infrastructurele projecten. Niet te verwarren met het projectbesluit zoals we dat eerder kenden onder de Wro (voordat de Wabo in werking trad). De ‘sneller en beter’ aanpak betekent: participatie aan de voorkant van het proces, minder procedures, trajecten parallel schakelen, aandacht voor ambtelijke cultuur, niet alles doorrekenen, alleen aan de uitvoering van projecten beginnen als er zicht is op financiering.</a:t>
            </a:r>
          </a:p>
          <a:p>
            <a:pPr lvl="0"/>
            <a:r>
              <a:rPr lang="nl-NL" sz="1200" kern="1200" dirty="0" smtClean="0">
                <a:solidFill>
                  <a:schemeClr val="tx1"/>
                </a:solidFill>
                <a:effectLst/>
                <a:latin typeface="+mn-lt"/>
                <a:ea typeface="+mn-ea"/>
                <a:cs typeface="+mn-cs"/>
              </a:rPr>
              <a:t>Gemeente</a:t>
            </a:r>
            <a:r>
              <a:rPr lang="nl-NL" sz="1200" kern="1200" baseline="0" dirty="0" smtClean="0">
                <a:solidFill>
                  <a:schemeClr val="tx1"/>
                </a:solidFill>
                <a:effectLst/>
                <a:latin typeface="+mn-lt"/>
                <a:ea typeface="+mn-ea"/>
                <a:cs typeface="+mn-cs"/>
              </a:rPr>
              <a:t> kunnen geen projectbesluit vaststellen (dus </a:t>
            </a:r>
            <a:r>
              <a:rPr lang="nl-NL" sz="1200" kern="1200" baseline="0" dirty="0" smtClean="0">
                <a:solidFill>
                  <a:schemeClr val="tx1"/>
                </a:solidFill>
                <a:effectLst/>
                <a:latin typeface="+mn-lt"/>
                <a:ea typeface="+mn-ea"/>
                <a:cs typeface="+mn-cs"/>
              </a:rPr>
              <a:t>wel </a:t>
            </a:r>
            <a:r>
              <a:rPr lang="nl-NL" sz="1200" kern="1200" baseline="0" dirty="0" smtClean="0">
                <a:solidFill>
                  <a:schemeClr val="tx1"/>
                </a:solidFill>
                <a:effectLst/>
                <a:latin typeface="+mn-lt"/>
                <a:ea typeface="+mn-ea"/>
                <a:cs typeface="+mn-cs"/>
              </a:rPr>
              <a:t>provincie en rijk)</a:t>
            </a:r>
            <a:endParaRPr lang="nl-NL" sz="1200" kern="1200" dirty="0" smtClean="0">
              <a:solidFill>
                <a:schemeClr val="tx1"/>
              </a:solidFill>
              <a:effectLst/>
              <a:latin typeface="+mn-lt"/>
              <a:ea typeface="+mn-ea"/>
              <a:cs typeface="+mn-cs"/>
            </a:endParaRPr>
          </a:p>
          <a:p>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Daarnaast nog ondersteunende instrumenten. In hoofdstuk 10 is bijvoorbeeld de gedoogplicht geregeld. Voor de handhavers onder ons, als die er zijn, is de wettekst wellicht wat teleurstellend. Er staat niet veel in de wet, dat komt enerzijds omdat de wet VTH nog in ontwikkeling is en anderzijds doordat veel uitvoering nog op basis van de Awb zal blijven plaatsvinden.</a:t>
            </a:r>
          </a:p>
          <a:p>
            <a:endParaRPr lang="nl-NL" dirty="0"/>
          </a:p>
        </p:txBody>
      </p:sp>
      <p:sp>
        <p:nvSpPr>
          <p:cNvPr id="4" name="Slide Number Placeholder 3"/>
          <p:cNvSpPr>
            <a:spLocks noGrp="1"/>
          </p:cNvSpPr>
          <p:nvPr>
            <p:ph type="sldNum" sz="quarter" idx="10"/>
          </p:nvPr>
        </p:nvSpPr>
        <p:spPr/>
        <p:txBody>
          <a:bodyPr/>
          <a:lstStyle/>
          <a:p>
            <a:fld id="{00587789-06E8-4EA4-9536-D2CE1B337D0F}" type="slidenum">
              <a:rPr lang="en-US" smtClean="0"/>
              <a:t>3</a:t>
            </a:fld>
            <a:endParaRPr lang="en-US" dirty="0"/>
          </a:p>
        </p:txBody>
      </p:sp>
    </p:spTree>
    <p:extLst>
      <p:ext uri="{BB962C8B-B14F-4D97-AF65-F5344CB8AC3E}">
        <p14:creationId xmlns:p14="http://schemas.microsoft.com/office/powerpoint/2010/main" val="3014261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b="0" i="0" u="none" strike="noStrike" kern="1200" baseline="0" dirty="0" smtClean="0">
                <a:solidFill>
                  <a:schemeClr val="tx1"/>
                </a:solidFill>
                <a:latin typeface="+mn-lt"/>
                <a:ea typeface="+mn-ea"/>
                <a:cs typeface="+mn-cs"/>
              </a:rPr>
              <a:t>Een </a:t>
            </a:r>
            <a:r>
              <a:rPr lang="nl-NL" sz="1200" b="0" i="0" u="none" strike="noStrike" kern="1200" baseline="0" dirty="0" smtClean="0">
                <a:solidFill>
                  <a:schemeClr val="tx1"/>
                </a:solidFill>
                <a:latin typeface="+mn-lt"/>
                <a:ea typeface="+mn-ea"/>
                <a:cs typeface="+mn-cs"/>
              </a:rPr>
              <a:t>omgevingswaarde wordt uitgedrukt in meetbare of berekenbare eenheden of anderszins in objectieve termen </a:t>
            </a:r>
          </a:p>
          <a:p>
            <a:endParaRPr lang="nl-NL" sz="1200" b="0" i="0" u="none" strike="noStrike" kern="1200" baseline="0" dirty="0" smtClean="0">
              <a:solidFill>
                <a:schemeClr val="tx1"/>
              </a:solidFill>
              <a:latin typeface="+mn-lt"/>
              <a:ea typeface="+mn-ea"/>
              <a:cs typeface="+mn-cs"/>
            </a:endParaRPr>
          </a:p>
          <a:p>
            <a:r>
              <a:rPr lang="nl-NL" sz="1200" b="0" i="0" u="none" strike="noStrike" kern="1200" baseline="0" dirty="0" smtClean="0">
                <a:solidFill>
                  <a:schemeClr val="tx1"/>
                </a:solidFill>
                <a:latin typeface="+mn-lt"/>
                <a:ea typeface="+mn-ea"/>
                <a:cs typeface="+mn-cs"/>
              </a:rPr>
              <a:t>Het kan hierbij gaan om bijvoorbeeld: luchtkwaliteit, geur, geluid, maar ook bijvoorbeeld een geobjectiveerde beschrijving van kwaliteiten waaraan een natuurgebied moet voldoen </a:t>
            </a:r>
          </a:p>
          <a:p>
            <a:r>
              <a:rPr lang="nl-NL" sz="1200" b="0" i="0" u="none" strike="noStrike" kern="1200" baseline="0" dirty="0" smtClean="0">
                <a:solidFill>
                  <a:schemeClr val="tx1"/>
                </a:solidFill>
                <a:latin typeface="+mn-lt"/>
                <a:ea typeface="+mn-ea"/>
                <a:cs typeface="+mn-cs"/>
              </a:rPr>
              <a:t>–Beperking in art. 2.9 lid 1: omgevingswaarden worden gesteld met het oog op doelen van de wet (zorg voor de fysieke leefomgeving</a:t>
            </a:r>
            <a:r>
              <a:rPr lang="nl-NL" sz="1200" b="0" i="0" u="none" strike="noStrike" kern="1200" baseline="0" dirty="0" smtClean="0">
                <a:solidFill>
                  <a:schemeClr val="tx1"/>
                </a:solidFill>
                <a:latin typeface="+mn-lt"/>
                <a:ea typeface="+mn-ea"/>
                <a:cs typeface="+mn-cs"/>
              </a:rPr>
              <a:t>)</a:t>
            </a:r>
            <a:endParaRPr lang="nl-NL" sz="1200" b="0" i="0" u="none" strike="noStrike" kern="1200" baseline="0" dirty="0" smtClean="0">
              <a:solidFill>
                <a:schemeClr val="tx1"/>
              </a:solidFill>
              <a:latin typeface="+mn-lt"/>
              <a:ea typeface="+mn-ea"/>
              <a:cs typeface="+mn-cs"/>
            </a:endParaRPr>
          </a:p>
          <a:p>
            <a:endParaRPr lang="nl-NL" sz="1200" b="0" i="0" u="none" strike="noStrike" kern="1200" baseline="0" dirty="0" smtClean="0">
              <a:solidFill>
                <a:schemeClr val="tx1"/>
              </a:solidFill>
              <a:latin typeface="+mn-lt"/>
              <a:ea typeface="+mn-ea"/>
              <a:cs typeface="+mn-cs"/>
            </a:endParaRPr>
          </a:p>
          <a:p>
            <a:r>
              <a:rPr lang="nl-NL" sz="1200" b="0" i="0" u="none" strike="noStrike" kern="1200" baseline="0" dirty="0" smtClean="0">
                <a:solidFill>
                  <a:schemeClr val="tx1"/>
                </a:solidFill>
                <a:latin typeface="+mn-lt"/>
                <a:ea typeface="+mn-ea"/>
                <a:cs typeface="+mn-cs"/>
              </a:rPr>
              <a:t>Omgevingswaarden worden vastgesteld door Gemeente, Provincie en Rijk </a:t>
            </a:r>
          </a:p>
          <a:p>
            <a:r>
              <a:rPr lang="nl-NL" sz="1200" b="0" i="0" u="none" strike="noStrike" kern="1200" baseline="0" dirty="0" smtClean="0">
                <a:solidFill>
                  <a:schemeClr val="tx1"/>
                </a:solidFill>
                <a:latin typeface="+mn-lt"/>
                <a:ea typeface="+mn-ea"/>
                <a:cs typeface="+mn-cs"/>
              </a:rPr>
              <a:t>–Artikel 2.3: subsidiariteitsbeginsel </a:t>
            </a:r>
          </a:p>
          <a:p>
            <a:endParaRPr lang="nl-NL" sz="1200" b="0" i="0" u="none" strike="noStrike" kern="1200" baseline="0" dirty="0" smtClean="0">
              <a:solidFill>
                <a:schemeClr val="tx1"/>
              </a:solidFill>
              <a:latin typeface="+mn-lt"/>
              <a:ea typeface="+mn-ea"/>
              <a:cs typeface="+mn-cs"/>
            </a:endParaRPr>
          </a:p>
          <a:p>
            <a:r>
              <a:rPr lang="nl-NL" sz="1200" b="0" i="0" u="none" strike="noStrike" kern="1200" baseline="0" dirty="0" smtClean="0">
                <a:solidFill>
                  <a:schemeClr val="tx1"/>
                </a:solidFill>
                <a:latin typeface="+mn-lt"/>
                <a:ea typeface="+mn-ea"/>
                <a:cs typeface="+mn-cs"/>
              </a:rPr>
              <a:t>Omgevingswaarden moeten worden gemonitord</a:t>
            </a:r>
            <a:r>
              <a:rPr lang="nl-NL" sz="1200" b="0" i="0" u="none" strike="noStrike" kern="1200" baseline="0" dirty="0" smtClean="0">
                <a:solidFill>
                  <a:schemeClr val="tx1"/>
                </a:solidFill>
                <a:latin typeface="+mn-lt"/>
                <a:ea typeface="+mn-ea"/>
                <a:cs typeface="+mn-cs"/>
              </a:rPr>
              <a:t>.</a:t>
            </a:r>
            <a:endParaRPr lang="nl-NL"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0587789-06E8-4EA4-9536-D2CE1B337D0F}" type="slidenum">
              <a:rPr lang="en-US" smtClean="0"/>
              <a:t>4</a:t>
            </a:fld>
            <a:endParaRPr lang="en-US" dirty="0"/>
          </a:p>
        </p:txBody>
      </p:sp>
    </p:spTree>
    <p:extLst>
      <p:ext uri="{BB962C8B-B14F-4D97-AF65-F5344CB8AC3E}">
        <p14:creationId xmlns:p14="http://schemas.microsoft.com/office/powerpoint/2010/main" val="2411314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Nu zal ik de voor gemeenten belangrijkste instrumenten nader uitwerken. Te beginnen met de omgevingsvisie.</a:t>
            </a:r>
          </a:p>
          <a:p>
            <a:pPr lvl="0"/>
            <a:r>
              <a:rPr lang="nl-NL" sz="1200" kern="1200" dirty="0" smtClean="0">
                <a:solidFill>
                  <a:schemeClr val="tx1"/>
                </a:solidFill>
                <a:effectLst/>
                <a:latin typeface="+mn-lt"/>
                <a:ea typeface="+mn-ea"/>
                <a:cs typeface="+mn-cs"/>
              </a:rPr>
              <a:t>- In het wetsvoorstel was de visie geen verplichting voor gemeenten. De minister ging er van uit dat gemeenten wel vrijwillig zouden kiezen voor het opstellen van een omgevingsvisie. De TK vond het echter wel nodig om de omgevingsvisie ook te verplichten voor gemeenten. Ik zelf denk dat het heel moeilijk zal zijn om een omgevingsplan op te stellen, wat over zo veel onderwerpen gaat, zonder een visie te hebben. Dat betekent namelijk dat je allerlei beleidskeuzes moet maken in je omgevingsplan. Lijkt mij niet handig. </a:t>
            </a:r>
          </a:p>
          <a:p>
            <a:pPr lvl="1"/>
            <a:r>
              <a:rPr lang="nl-NL" sz="1200" kern="1200" dirty="0" smtClean="0">
                <a:solidFill>
                  <a:schemeClr val="tx1"/>
                </a:solidFill>
                <a:effectLst/>
                <a:latin typeface="+mn-lt"/>
                <a:ea typeface="+mn-ea"/>
                <a:cs typeface="+mn-cs"/>
              </a:rPr>
              <a:t>- Politiek bestuurlijk document, net als structuurvisie nu</a:t>
            </a:r>
          </a:p>
          <a:p>
            <a:pPr lvl="1"/>
            <a:r>
              <a:rPr lang="nl-NL" sz="1200" kern="1200" dirty="0" smtClean="0">
                <a:solidFill>
                  <a:schemeClr val="tx1"/>
                </a:solidFill>
                <a:effectLst/>
                <a:latin typeface="+mn-lt"/>
                <a:ea typeface="+mn-ea"/>
                <a:cs typeface="+mn-cs"/>
              </a:rPr>
              <a:t>- Integraal, al eerder gezegd meer disciplines</a:t>
            </a:r>
          </a:p>
          <a:p>
            <a:pPr lvl="1"/>
            <a:r>
              <a:rPr lang="nl-NL" sz="1200" kern="1200" dirty="0" smtClean="0">
                <a:solidFill>
                  <a:schemeClr val="tx1"/>
                </a:solidFill>
                <a:effectLst/>
                <a:latin typeface="+mn-lt"/>
                <a:ea typeface="+mn-ea"/>
                <a:cs typeface="+mn-cs"/>
              </a:rPr>
              <a:t>- Het is dus niet de bedoeling om een nietje door de bestaande beleidsstukken te doen</a:t>
            </a:r>
          </a:p>
          <a:p>
            <a:pPr marL="628650" lvl="1" indent="-171450">
              <a:buFontTx/>
              <a:buChar char="-"/>
            </a:pPr>
            <a:r>
              <a:rPr lang="nl-NL" sz="1200" kern="1200" dirty="0" smtClean="0">
                <a:solidFill>
                  <a:schemeClr val="tx1"/>
                </a:solidFill>
                <a:effectLst/>
                <a:latin typeface="+mn-lt"/>
                <a:ea typeface="+mn-ea"/>
                <a:cs typeface="+mn-cs"/>
              </a:rPr>
              <a:t>Geen geldingsduur en inhouds en vormvrij, ook zoals huidige structuurvisie</a:t>
            </a:r>
          </a:p>
          <a:p>
            <a:pPr marL="171450" lvl="0" indent="-171450">
              <a:buFontTx/>
              <a:buChar char="-"/>
            </a:pPr>
            <a:endParaRPr lang="nl-NL" sz="1200" kern="1200" dirty="0" smtClean="0">
              <a:solidFill>
                <a:schemeClr val="tx1"/>
              </a:solidFill>
              <a:effectLst/>
              <a:latin typeface="+mn-lt"/>
              <a:ea typeface="+mn-ea"/>
              <a:cs typeface="+mn-cs"/>
            </a:endParaRPr>
          </a:p>
          <a:p>
            <a:r>
              <a:rPr lang="nl-NL" sz="1200" b="0" i="0" u="none" strike="noStrike" kern="1200" baseline="0" dirty="0" smtClean="0">
                <a:solidFill>
                  <a:schemeClr val="tx1"/>
                </a:solidFill>
                <a:latin typeface="+mn-lt"/>
                <a:ea typeface="+mn-ea"/>
                <a:cs typeface="+mn-cs"/>
              </a:rPr>
              <a:t>Een omgevingsvisie bevat:</a:t>
            </a:r>
          </a:p>
          <a:p>
            <a:r>
              <a:rPr lang="nl-NL" sz="1200" b="0" i="0" u="none" strike="noStrike" kern="1200" baseline="0" dirty="0" smtClean="0">
                <a:solidFill>
                  <a:schemeClr val="tx1"/>
                </a:solidFill>
                <a:latin typeface="+mn-lt"/>
                <a:ea typeface="+mn-ea"/>
                <a:cs typeface="+mn-cs"/>
              </a:rPr>
              <a:t>a. een beschrijving van de hoofdlijnen van de kwaliteit van de fysieke leefomgeving,</a:t>
            </a:r>
          </a:p>
          <a:p>
            <a:r>
              <a:rPr lang="nl-NL" sz="1200" b="0" i="0" u="none" strike="noStrike" kern="1200" baseline="0" dirty="0" smtClean="0">
                <a:solidFill>
                  <a:schemeClr val="tx1"/>
                </a:solidFill>
                <a:latin typeface="+mn-lt"/>
                <a:ea typeface="+mn-ea"/>
                <a:cs typeface="+mn-cs"/>
              </a:rPr>
              <a:t>b. de hoofdlijnen van de voorgenomen ontwikkeling, het gebruik, het beheer, de</a:t>
            </a:r>
          </a:p>
          <a:p>
            <a:r>
              <a:rPr lang="nl-NL" sz="1200" b="0" i="0" u="none" strike="noStrike" kern="1200" baseline="0" dirty="0" smtClean="0">
                <a:solidFill>
                  <a:schemeClr val="tx1"/>
                </a:solidFill>
                <a:latin typeface="+mn-lt"/>
                <a:ea typeface="+mn-ea"/>
                <a:cs typeface="+mn-cs"/>
              </a:rPr>
              <a:t>bescherming en het behoud van het grondgebied,</a:t>
            </a:r>
          </a:p>
          <a:p>
            <a:r>
              <a:rPr lang="nl-NL" sz="1200" b="0" i="0" u="none" strike="noStrike" kern="1200" baseline="0" dirty="0" smtClean="0">
                <a:solidFill>
                  <a:schemeClr val="tx1"/>
                </a:solidFill>
                <a:latin typeface="+mn-lt"/>
                <a:ea typeface="+mn-ea"/>
                <a:cs typeface="+mn-cs"/>
              </a:rPr>
              <a:t>c. de hoofdzaken van het voor de fysieke leefomgeving te voeren integrale beleid.</a:t>
            </a:r>
            <a:endParaRPr lang="nl-NL" sz="1200" kern="1200" dirty="0" smtClean="0">
              <a:solidFill>
                <a:schemeClr val="tx1"/>
              </a:solidFill>
              <a:effectLst/>
              <a:latin typeface="+mn-lt"/>
              <a:ea typeface="+mn-ea"/>
              <a:cs typeface="+mn-cs"/>
            </a:endParaRPr>
          </a:p>
          <a:p>
            <a:pPr lvl="0"/>
            <a:endParaRPr lang="nl-NL" sz="1200" kern="1200" dirty="0" smtClean="0">
              <a:solidFill>
                <a:schemeClr val="tx1"/>
              </a:solidFill>
              <a:effectLst/>
              <a:latin typeface="+mn-lt"/>
              <a:ea typeface="+mn-ea"/>
              <a:cs typeface="+mn-cs"/>
            </a:endParaRPr>
          </a:p>
          <a:p>
            <a:pPr lvl="0"/>
            <a:r>
              <a:rPr lang="nl-NL" sz="1200" kern="1200" dirty="0" smtClean="0">
                <a:solidFill>
                  <a:schemeClr val="tx1"/>
                </a:solidFill>
                <a:effectLst/>
                <a:latin typeface="+mn-lt"/>
                <a:ea typeface="+mn-ea"/>
                <a:cs typeface="+mn-cs"/>
              </a:rPr>
              <a:t>- Geen rechtsbescherming maar wel participatie: meer loslaten, wat is de rol van de gemeente</a:t>
            </a:r>
          </a:p>
          <a:p>
            <a:pPr marL="0" lvl="0" indent="0">
              <a:buFontTx/>
              <a:buNone/>
            </a:pPr>
            <a:r>
              <a:rPr lang="nl-NL" sz="1200" kern="1200" dirty="0" smtClean="0">
                <a:solidFill>
                  <a:schemeClr val="tx1"/>
                </a:solidFill>
                <a:effectLst/>
                <a:latin typeface="+mn-lt"/>
                <a:ea typeface="+mn-ea"/>
                <a:cs typeface="+mn-cs"/>
              </a:rPr>
              <a:t>- Geen </a:t>
            </a:r>
            <a:r>
              <a:rPr lang="nl-NL" sz="1200" kern="1200" dirty="0" smtClean="0">
                <a:solidFill>
                  <a:schemeClr val="tx1"/>
                </a:solidFill>
                <a:effectLst/>
                <a:latin typeface="+mn-lt"/>
                <a:ea typeface="+mn-ea"/>
                <a:cs typeface="+mn-cs"/>
              </a:rPr>
              <a:t>(rechtstreekse) juridische doorwerking, dit is ook niet nieuw: wel rekening houden met elkaars beleid.</a:t>
            </a:r>
          </a:p>
          <a:p>
            <a:pPr marL="0" lvl="0" indent="0">
              <a:buFontTx/>
              <a:buNone/>
            </a:pPr>
            <a:r>
              <a:rPr lang="nl-NL" sz="1200" kern="1200" baseline="0" dirty="0" smtClean="0">
                <a:solidFill>
                  <a:schemeClr val="tx1"/>
                </a:solidFill>
                <a:effectLst/>
                <a:latin typeface="+mn-lt"/>
                <a:ea typeface="+mn-ea"/>
                <a:cs typeface="+mn-cs"/>
              </a:rPr>
              <a:t>   bedoelt wordt dat bv een omgevingsvisie van het rijk niet bindend is voor provincie en gemeenten, daarvoor zijn andere instrumenten zoals de </a:t>
            </a:r>
            <a:r>
              <a:rPr lang="nl-NL" sz="1200" kern="1200" baseline="0" dirty="0" smtClean="0">
                <a:solidFill>
                  <a:schemeClr val="tx1"/>
                </a:solidFill>
                <a:effectLst/>
                <a:latin typeface="+mn-lt"/>
                <a:ea typeface="+mn-ea"/>
                <a:cs typeface="+mn-cs"/>
              </a:rPr>
              <a:t>omgevingsverordening/omgevingsplan </a:t>
            </a:r>
            <a:r>
              <a:rPr lang="nl-NL" sz="1200" kern="1200" baseline="0" dirty="0" smtClean="0">
                <a:solidFill>
                  <a:schemeClr val="tx1"/>
                </a:solidFill>
                <a:effectLst/>
                <a:latin typeface="+mn-lt"/>
                <a:ea typeface="+mn-ea"/>
                <a:cs typeface="+mn-cs"/>
              </a:rPr>
              <a:t>in te zetten.</a:t>
            </a:r>
            <a:endParaRPr lang="nl-NL" sz="1200" kern="1200" dirty="0" smtClean="0">
              <a:solidFill>
                <a:schemeClr val="tx1"/>
              </a:solidFill>
              <a:effectLst/>
              <a:latin typeface="+mn-lt"/>
              <a:ea typeface="+mn-ea"/>
              <a:cs typeface="+mn-cs"/>
            </a:endParaRPr>
          </a:p>
          <a:p>
            <a:endParaRPr lang="nl-NL" dirty="0"/>
          </a:p>
        </p:txBody>
      </p:sp>
      <p:sp>
        <p:nvSpPr>
          <p:cNvPr id="4" name="Slide Number Placeholder 3"/>
          <p:cNvSpPr>
            <a:spLocks noGrp="1"/>
          </p:cNvSpPr>
          <p:nvPr>
            <p:ph type="sldNum" sz="quarter" idx="10"/>
          </p:nvPr>
        </p:nvSpPr>
        <p:spPr/>
        <p:txBody>
          <a:bodyPr/>
          <a:lstStyle/>
          <a:p>
            <a:fld id="{00587789-06E8-4EA4-9536-D2CE1B337D0F}" type="slidenum">
              <a:rPr lang="en-US" smtClean="0"/>
              <a:t>5</a:t>
            </a:fld>
            <a:endParaRPr lang="en-US" dirty="0"/>
          </a:p>
        </p:txBody>
      </p:sp>
    </p:spTree>
    <p:extLst>
      <p:ext uri="{BB962C8B-B14F-4D97-AF65-F5344CB8AC3E}">
        <p14:creationId xmlns:p14="http://schemas.microsoft.com/office/powerpoint/2010/main" val="3214003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nl-NL" sz="1200" kern="1200" dirty="0" smtClean="0">
                <a:solidFill>
                  <a:schemeClr val="tx1"/>
                </a:solidFill>
                <a:effectLst/>
                <a:latin typeface="+mn-lt"/>
                <a:ea typeface="+mn-ea"/>
                <a:cs typeface="+mn-cs"/>
              </a:rPr>
              <a:t>- In het omgevingsplan komen regels voor het toekennen van functies aan locaties. Wel is het breder dan het bestemmingsplan zoals we dat nu kennen. In een omgevingsplan komen 2 soorten regelingen 1)bestemmingsplannen 2)verordeningen</a:t>
            </a:r>
          </a:p>
          <a:p>
            <a:pPr lvl="0"/>
            <a:r>
              <a:rPr lang="nl-NL" sz="1200" kern="1200" dirty="0" smtClean="0">
                <a:solidFill>
                  <a:schemeClr val="tx1"/>
                </a:solidFill>
                <a:effectLst/>
                <a:latin typeface="+mn-lt"/>
                <a:ea typeface="+mn-ea"/>
                <a:cs typeface="+mn-cs"/>
              </a:rPr>
              <a:t>- Ik ben wel benieuwd of een omgevingsplan straks niet een grote brei waar je de weg niet kan vinden. Ik verwacht dat ook gemeenten moeten kiezen wat ze wel en niet willen regelen, om dat te voorkomen. -&gt; globalere regels</a:t>
            </a:r>
            <a:r>
              <a:rPr lang="nl-NL" sz="1200" kern="1200" baseline="0" dirty="0" smtClean="0">
                <a:solidFill>
                  <a:schemeClr val="tx1"/>
                </a:solidFill>
                <a:effectLst/>
                <a:latin typeface="+mn-lt"/>
                <a:ea typeface="+mn-ea"/>
                <a:cs typeface="+mn-cs"/>
              </a:rPr>
              <a:t> stellen</a:t>
            </a:r>
            <a:endParaRPr lang="nl-NL" sz="1200" kern="1200" dirty="0" smtClean="0">
              <a:solidFill>
                <a:schemeClr val="tx1"/>
              </a:solidFill>
              <a:effectLst/>
              <a:latin typeface="+mn-lt"/>
              <a:ea typeface="+mn-ea"/>
              <a:cs typeface="+mn-cs"/>
            </a:endParaRPr>
          </a:p>
          <a:p>
            <a:pPr lvl="0"/>
            <a:r>
              <a:rPr lang="nl-NL" sz="1200" kern="1200" dirty="0" smtClean="0">
                <a:solidFill>
                  <a:schemeClr val="tx1"/>
                </a:solidFill>
                <a:effectLst/>
                <a:latin typeface="+mn-lt"/>
                <a:ea typeface="+mn-ea"/>
                <a:cs typeface="+mn-cs"/>
              </a:rPr>
              <a:t>- Niet meer ‘goede ruimtelijke ordening’ maar ‘een evenwichtige toedeling</a:t>
            </a:r>
            <a:r>
              <a:rPr lang="nl-NL" sz="1200" kern="1200" baseline="0" dirty="0" smtClean="0">
                <a:solidFill>
                  <a:schemeClr val="tx1"/>
                </a:solidFill>
                <a:effectLst/>
                <a:latin typeface="+mn-lt"/>
                <a:ea typeface="+mn-ea"/>
                <a:cs typeface="+mn-cs"/>
              </a:rPr>
              <a:t> van functies aan locaties’</a:t>
            </a:r>
          </a:p>
          <a:p>
            <a:pPr lvl="0"/>
            <a:r>
              <a:rPr lang="nl-NL" sz="1200" kern="1200" baseline="0" dirty="0" smtClean="0">
                <a:solidFill>
                  <a:schemeClr val="tx1"/>
                </a:solidFill>
                <a:effectLst/>
                <a:latin typeface="+mn-lt"/>
                <a:ea typeface="+mn-ea"/>
                <a:cs typeface="+mn-cs"/>
              </a:rPr>
              <a:t>- Uitgebreide procedure; dus Artikel 3.4 </a:t>
            </a:r>
            <a:r>
              <a:rPr lang="nl-NL" sz="1200" kern="1200" baseline="0" dirty="0" err="1" smtClean="0">
                <a:solidFill>
                  <a:schemeClr val="tx1"/>
                </a:solidFill>
                <a:effectLst/>
                <a:latin typeface="+mn-lt"/>
                <a:ea typeface="+mn-ea"/>
                <a:cs typeface="+mn-cs"/>
              </a:rPr>
              <a:t>Awb</a:t>
            </a:r>
            <a:r>
              <a:rPr lang="nl-NL" sz="1200" kern="1200" baseline="0" dirty="0" smtClean="0">
                <a:solidFill>
                  <a:schemeClr val="tx1"/>
                </a:solidFill>
                <a:effectLst/>
                <a:latin typeface="+mn-lt"/>
                <a:ea typeface="+mn-ea"/>
                <a:cs typeface="+mn-cs"/>
              </a:rPr>
              <a:t> van toepassing op voorbereiding OP. </a:t>
            </a:r>
            <a:endParaRPr lang="nl-NL" sz="1200" kern="1200" dirty="0" smtClean="0">
              <a:solidFill>
                <a:schemeClr val="tx1"/>
              </a:solidFill>
              <a:effectLst/>
              <a:latin typeface="+mn-lt"/>
              <a:ea typeface="+mn-ea"/>
              <a:cs typeface="+mn-cs"/>
            </a:endParaRPr>
          </a:p>
          <a:p>
            <a:pPr lvl="0"/>
            <a:r>
              <a:rPr lang="nl-NL" sz="1200" kern="1200" dirty="0" smtClean="0">
                <a:solidFill>
                  <a:schemeClr val="tx1"/>
                </a:solidFill>
                <a:effectLst/>
                <a:latin typeface="+mn-lt"/>
                <a:ea typeface="+mn-ea"/>
                <a:cs typeface="+mn-cs"/>
              </a:rPr>
              <a:t>- Iedere gemeente moet 1 gebiedsdekkend plan maken. In het wetsvoorstel dat naar TK ging mochten het nog meerdere plannen zijn. Waarom de TK heeft gekozen voor maar 1 plan is mij niet geheel duidelijk, waarschijnlijk toch om versnippering tegen te gaan. Mij lijkt dat voor veel gemeenten en hele grote opgave (een BP buitengebied is al een flinke klus). Terwijl digitaal niet echt te zien is als er meerdere plannen zijn.</a:t>
            </a:r>
          </a:p>
          <a:p>
            <a:pPr lvl="0"/>
            <a:r>
              <a:rPr lang="nl-NL" sz="1200" kern="1200" dirty="0" smtClean="0">
                <a:solidFill>
                  <a:schemeClr val="tx1"/>
                </a:solidFill>
                <a:effectLst/>
                <a:latin typeface="+mn-lt"/>
                <a:ea typeface="+mn-ea"/>
                <a:cs typeface="+mn-cs"/>
              </a:rPr>
              <a:t>- Instructieregels: regels algemeen van aard, die alleen bestuursorganen binden (hst 2 OW). (lagere overheid instrueren hoe taken en bevoegdheden</a:t>
            </a:r>
            <a:r>
              <a:rPr lang="nl-NL" sz="1200" kern="1200" baseline="0" dirty="0" smtClean="0">
                <a:solidFill>
                  <a:schemeClr val="tx1"/>
                </a:solidFill>
                <a:effectLst/>
                <a:latin typeface="+mn-lt"/>
                <a:ea typeface="+mn-ea"/>
                <a:cs typeface="+mn-cs"/>
              </a:rPr>
              <a:t> uit te voeren) Bv zoals nu in het Barro zaken zijn geregeld voor Mainportontwikkeling rotterdam. En zoals in verordening provincie. Andere voorbeelden: ladder voor duurzame verstedelijking.</a:t>
            </a:r>
          </a:p>
          <a:p>
            <a:pPr lvl="0"/>
            <a:r>
              <a:rPr lang="nl-NL" sz="1200" kern="1200" baseline="0" dirty="0" smtClean="0">
                <a:solidFill>
                  <a:schemeClr val="tx1"/>
                </a:solidFill>
                <a:effectLst/>
                <a:latin typeface="+mn-lt"/>
                <a:ea typeface="+mn-ea"/>
                <a:cs typeface="+mn-cs"/>
              </a:rPr>
              <a:t>(instructies: zijn incidenteel bv. Een eenmalige opdracht om een concreet besluit te nemen)</a:t>
            </a:r>
            <a:endParaRPr lang="nl-NL" sz="1200" kern="1200" dirty="0" smtClean="0">
              <a:solidFill>
                <a:schemeClr val="tx1"/>
              </a:solidFill>
              <a:effectLst/>
              <a:latin typeface="+mn-lt"/>
              <a:ea typeface="+mn-ea"/>
              <a:cs typeface="+mn-cs"/>
            </a:endParaRPr>
          </a:p>
          <a:p>
            <a:pPr lvl="0"/>
            <a:r>
              <a:rPr lang="nl-NL" sz="1200" kern="1200" dirty="0" smtClean="0">
                <a:solidFill>
                  <a:schemeClr val="tx1"/>
                </a:solidFill>
                <a:effectLst/>
                <a:latin typeface="+mn-lt"/>
                <a:ea typeface="+mn-ea"/>
                <a:cs typeface="+mn-cs"/>
              </a:rPr>
              <a:t>- Aanpassing van omgevingsplan en omgevingsvergunning voor afwijkactiviteit. Je krijgt dan dus niet een nieuw omgevingsplan voor een deelgebied, maar een partiele actualisering van het gehele omgevingsplan. De binnenplanse afwijkingsbevoegdheid komt dus niet terug. In ruil daarvoor komt de omgevingsvergunning voor een afwijkingsactiviteit. In het omgevingsplan kunnen regels worden gesteld voor het verlenen of</a:t>
            </a:r>
            <a:r>
              <a:rPr lang="nl-NL" sz="1200" kern="1200" baseline="0" dirty="0" smtClean="0">
                <a:solidFill>
                  <a:schemeClr val="tx1"/>
                </a:solidFill>
                <a:effectLst/>
                <a:latin typeface="+mn-lt"/>
                <a:ea typeface="+mn-ea"/>
                <a:cs typeface="+mn-cs"/>
              </a:rPr>
              <a:t> weigeren van een omgevingsvergunning voor een afwijkactiviteit. </a:t>
            </a:r>
          </a:p>
          <a:p>
            <a:r>
              <a:rPr lang="nl-NL" sz="1200" b="0" i="0" u="none" strike="noStrike" kern="1200" baseline="0" dirty="0" smtClean="0">
                <a:solidFill>
                  <a:schemeClr val="tx1"/>
                </a:solidFill>
                <a:latin typeface="+mn-lt"/>
                <a:ea typeface="+mn-ea"/>
                <a:cs typeface="+mn-cs"/>
              </a:rPr>
              <a:t>- Voor een aanvraag om een omgevingsvergunning voor een bouwactiviteit of een afwijkactiviteit kunnen in het omgevingsplan ook regels worden gesteld over de door </a:t>
            </a:r>
            <a:r>
              <a:rPr lang="nl-NL" sz="1200" b="0" i="0" u="none" strike="noStrike" kern="1200" baseline="0" dirty="0" smtClean="0">
                <a:solidFill>
                  <a:schemeClr val="tx1"/>
                </a:solidFill>
                <a:latin typeface="+mn-lt"/>
                <a:ea typeface="+mn-ea"/>
                <a:cs typeface="+mn-cs"/>
              </a:rPr>
              <a:t>de aanvrager </a:t>
            </a:r>
            <a:r>
              <a:rPr lang="nl-NL" sz="1200" b="0" i="0" u="none" strike="noStrike" kern="1200" baseline="0" dirty="0" smtClean="0">
                <a:solidFill>
                  <a:schemeClr val="tx1"/>
                </a:solidFill>
                <a:latin typeface="+mn-lt"/>
                <a:ea typeface="+mn-ea"/>
                <a:cs typeface="+mn-cs"/>
              </a:rPr>
              <a:t>te verstrekken gegevens en bescheiden.</a:t>
            </a:r>
            <a:endParaRPr lang="nl-NL" sz="1200" kern="1200" baseline="0" dirty="0" smtClean="0">
              <a:solidFill>
                <a:schemeClr val="tx1"/>
              </a:solidFill>
              <a:effectLst/>
              <a:latin typeface="+mn-lt"/>
              <a:ea typeface="+mn-ea"/>
              <a:cs typeface="+mn-cs"/>
            </a:endParaRPr>
          </a:p>
          <a:p>
            <a:pPr lvl="0"/>
            <a:r>
              <a:rPr lang="nl-NL" sz="1200" kern="1200" dirty="0" smtClean="0">
                <a:solidFill>
                  <a:schemeClr val="tx1"/>
                </a:solidFill>
                <a:effectLst/>
                <a:latin typeface="+mn-lt"/>
                <a:ea typeface="+mn-ea"/>
                <a:cs typeface="+mn-cs"/>
              </a:rPr>
              <a:t>- De gemeenteraad krijgt ook de mogelijkheid om zaken omtrent het omgevingsplan te delegeren aan B&amp;W, zoals het wijzigen of uitwerken van een omgevingsplan.</a:t>
            </a:r>
          </a:p>
          <a:p>
            <a:pPr lvl="0"/>
            <a:r>
              <a:rPr lang="nl-NL" sz="1200" kern="1200" dirty="0" smtClean="0">
                <a:solidFill>
                  <a:schemeClr val="tx1"/>
                </a:solidFill>
                <a:effectLst/>
                <a:latin typeface="+mn-lt"/>
                <a:ea typeface="+mn-ea"/>
                <a:cs typeface="+mn-cs"/>
              </a:rPr>
              <a:t>- Wanneer</a:t>
            </a:r>
            <a:r>
              <a:rPr lang="nl-NL" sz="1200" kern="1200" baseline="0" dirty="0" smtClean="0">
                <a:solidFill>
                  <a:schemeClr val="tx1"/>
                </a:solidFill>
                <a:effectLst/>
                <a:latin typeface="+mn-lt"/>
                <a:ea typeface="+mn-ea"/>
                <a:cs typeface="+mn-cs"/>
              </a:rPr>
              <a:t> een globaal OP wordt opgesteld, mogen onderzoeken (deels) worden uitgesteld tot bij de uitwerking.</a:t>
            </a:r>
            <a:endParaRPr lang="nl-NL" sz="1200" kern="1200" dirty="0" smtClean="0">
              <a:solidFill>
                <a:schemeClr val="tx1"/>
              </a:solidFill>
              <a:effectLst/>
              <a:latin typeface="+mn-lt"/>
              <a:ea typeface="+mn-ea"/>
              <a:cs typeface="+mn-cs"/>
            </a:endParaRPr>
          </a:p>
          <a:p>
            <a:pPr lvl="0"/>
            <a:r>
              <a:rPr lang="nl-NL" sz="1200" kern="1200" dirty="0" smtClean="0">
                <a:solidFill>
                  <a:schemeClr val="tx1"/>
                </a:solidFill>
                <a:effectLst/>
                <a:latin typeface="+mn-lt"/>
                <a:ea typeface="+mn-ea"/>
                <a:cs typeface="+mn-cs"/>
              </a:rPr>
              <a:t>-</a:t>
            </a:r>
            <a:r>
              <a:rPr lang="nl-NL" sz="1200" kern="1200" dirty="0" err="1" smtClean="0">
                <a:solidFill>
                  <a:schemeClr val="tx1"/>
                </a:solidFill>
                <a:effectLst/>
                <a:latin typeface="+mn-lt"/>
                <a:ea typeface="+mn-ea"/>
                <a:cs typeface="+mn-cs"/>
              </a:rPr>
              <a:t>Binnenplanse</a:t>
            </a:r>
            <a:r>
              <a:rPr lang="nl-NL" sz="1200" kern="1200" dirty="0" smtClean="0">
                <a:solidFill>
                  <a:schemeClr val="tx1"/>
                </a:solidFill>
                <a:effectLst/>
                <a:latin typeface="+mn-lt"/>
                <a:ea typeface="+mn-ea"/>
                <a:cs typeface="+mn-cs"/>
              </a:rPr>
              <a:t> omgevingsvergunning zoals we die nu kennen vervalt; dus goed aan de voorkant nadenken wat wel/niet te regelen. Meer met reguliere procedure.</a:t>
            </a:r>
          </a:p>
          <a:p>
            <a:pPr lvl="0"/>
            <a:r>
              <a:rPr lang="nl-NL" sz="1200" kern="1200" dirty="0" smtClean="0">
                <a:solidFill>
                  <a:schemeClr val="tx1"/>
                </a:solidFill>
                <a:effectLst/>
                <a:latin typeface="+mn-lt"/>
                <a:ea typeface="+mn-ea"/>
                <a:cs typeface="+mn-cs"/>
              </a:rPr>
              <a:t>- Houdbaarheidsdatum vervalt. Maar wel binnen 5 jaar integreren. Deze regel lijkt op het projectbesluit zoals we dat onder de Wro kenden, kreeg destijds veel kritiek. Geen sanctie!</a:t>
            </a:r>
          </a:p>
          <a:p>
            <a:r>
              <a:rPr lang="nl-NL" sz="1200" kern="1200" dirty="0" smtClean="0">
                <a:solidFill>
                  <a:schemeClr val="tx1"/>
                </a:solidFill>
                <a:effectLst/>
                <a:latin typeface="+mn-lt"/>
                <a:ea typeface="+mn-ea"/>
                <a:cs typeface="+mn-cs"/>
              </a:rPr>
              <a:t>-Melding: </a:t>
            </a:r>
            <a:r>
              <a:rPr lang="nl-NL" sz="1200" b="0" i="0" u="none" strike="noStrike" kern="1200" baseline="0" dirty="0" smtClean="0">
                <a:solidFill>
                  <a:schemeClr val="tx1"/>
                </a:solidFill>
                <a:latin typeface="+mn-lt"/>
                <a:ea typeface="+mn-ea"/>
                <a:cs typeface="+mn-cs"/>
              </a:rPr>
              <a:t>Regels in OP kunnen inhouden een verbod om zonder voorafgaande melding aan het bevoegd gezag een activiteit te verrichten</a:t>
            </a:r>
            <a:endParaRPr lang="nl-NL" dirty="0"/>
          </a:p>
        </p:txBody>
      </p:sp>
      <p:sp>
        <p:nvSpPr>
          <p:cNvPr id="4" name="Slide Number Placeholder 3"/>
          <p:cNvSpPr>
            <a:spLocks noGrp="1"/>
          </p:cNvSpPr>
          <p:nvPr>
            <p:ph type="sldNum" sz="quarter" idx="10"/>
          </p:nvPr>
        </p:nvSpPr>
        <p:spPr/>
        <p:txBody>
          <a:bodyPr/>
          <a:lstStyle/>
          <a:p>
            <a:fld id="{00587789-06E8-4EA4-9536-D2CE1B337D0F}" type="slidenum">
              <a:rPr lang="en-US" smtClean="0"/>
              <a:t>6</a:t>
            </a:fld>
            <a:endParaRPr lang="en-US" dirty="0"/>
          </a:p>
        </p:txBody>
      </p:sp>
    </p:spTree>
    <p:extLst>
      <p:ext uri="{BB962C8B-B14F-4D97-AF65-F5344CB8AC3E}">
        <p14:creationId xmlns:p14="http://schemas.microsoft.com/office/powerpoint/2010/main" val="2096195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nl-NL" sz="1200" kern="1200" dirty="0" smtClean="0">
                <a:solidFill>
                  <a:schemeClr val="tx1"/>
                </a:solidFill>
                <a:effectLst/>
                <a:latin typeface="+mn-lt"/>
                <a:ea typeface="+mn-ea"/>
                <a:cs typeface="+mn-cs"/>
              </a:rPr>
              <a:t>- De omgevingsvergunning borduurt voort op de Wabo, wel een langere lijst. Daarnaast meer vergunningsvrij (meer algemene regels). Ook vergunningenstelsel uit lokale verordeningen gaan op in de omgevingsvergunning.</a:t>
            </a:r>
          </a:p>
          <a:p>
            <a:pPr lvl="0"/>
            <a:r>
              <a:rPr lang="nl-NL" sz="1200" kern="1200" dirty="0" smtClean="0">
                <a:solidFill>
                  <a:schemeClr val="tx1"/>
                </a:solidFill>
                <a:effectLst/>
                <a:latin typeface="+mn-lt"/>
                <a:ea typeface="+mn-ea"/>
                <a:cs typeface="+mn-cs"/>
              </a:rPr>
              <a:t>- Als minder</a:t>
            </a:r>
            <a:r>
              <a:rPr lang="nl-NL" sz="1200" kern="1200" baseline="0" dirty="0" smtClean="0">
                <a:solidFill>
                  <a:schemeClr val="tx1"/>
                </a:solidFill>
                <a:effectLst/>
                <a:latin typeface="+mn-lt"/>
                <a:ea typeface="+mn-ea"/>
                <a:cs typeface="+mn-cs"/>
              </a:rPr>
              <a:t> vergunningen worden verleend aan de </a:t>
            </a:r>
            <a:r>
              <a:rPr lang="nl-NL" sz="1200" kern="1200" baseline="0" dirty="0" smtClean="0">
                <a:solidFill>
                  <a:schemeClr val="tx1"/>
                </a:solidFill>
                <a:effectLst/>
                <a:latin typeface="+mn-lt"/>
                <a:ea typeface="+mn-ea"/>
                <a:cs typeface="+mn-cs"/>
              </a:rPr>
              <a:t>voorkant (minder leges), </a:t>
            </a:r>
            <a:r>
              <a:rPr lang="nl-NL" sz="1200" kern="1200" baseline="0" dirty="0" smtClean="0">
                <a:solidFill>
                  <a:schemeClr val="tx1"/>
                </a:solidFill>
                <a:effectLst/>
                <a:latin typeface="+mn-lt"/>
                <a:ea typeface="+mn-ea"/>
                <a:cs typeface="+mn-cs"/>
              </a:rPr>
              <a:t>kan het wel zijn dat er meer controle (en handhaving) nodig is aan de achterkant…</a:t>
            </a:r>
            <a:endParaRPr lang="nl-NL" sz="1200" kern="1200" dirty="0" smtClean="0">
              <a:solidFill>
                <a:schemeClr val="tx1"/>
              </a:solidFill>
              <a:effectLst/>
              <a:latin typeface="+mn-lt"/>
              <a:ea typeface="+mn-ea"/>
              <a:cs typeface="+mn-cs"/>
            </a:endParaRPr>
          </a:p>
          <a:p>
            <a:pPr lvl="0"/>
            <a:r>
              <a:rPr lang="nl-NL" sz="1200" kern="1200" dirty="0" smtClean="0">
                <a:solidFill>
                  <a:schemeClr val="tx1"/>
                </a:solidFill>
                <a:effectLst/>
                <a:latin typeface="+mn-lt"/>
                <a:ea typeface="+mn-ea"/>
                <a:cs typeface="+mn-cs"/>
              </a:rPr>
              <a:t>-</a:t>
            </a:r>
            <a:r>
              <a:rPr lang="nl-NL" sz="1200" kern="1200" baseline="0" dirty="0" smtClean="0">
                <a:solidFill>
                  <a:schemeClr val="tx1"/>
                </a:solidFill>
                <a:effectLst/>
                <a:latin typeface="+mn-lt"/>
                <a:ea typeface="+mn-ea"/>
                <a:cs typeface="+mn-cs"/>
              </a:rPr>
              <a:t> </a:t>
            </a:r>
            <a:r>
              <a:rPr lang="nl-NL" sz="1200" kern="1200" dirty="0" smtClean="0">
                <a:solidFill>
                  <a:schemeClr val="tx1"/>
                </a:solidFill>
                <a:effectLst/>
                <a:latin typeface="+mn-lt"/>
                <a:ea typeface="+mn-ea"/>
                <a:cs typeface="+mn-cs"/>
              </a:rPr>
              <a:t>Wel kan bijvoorbeeld een kapverordening in een omgevingsplan worden opgenomen. Indien daarin is bepaald dat bepaalde bomen niet gekapt mogen</a:t>
            </a:r>
            <a:r>
              <a:rPr lang="nl-NL" sz="1200" kern="1200" baseline="0" dirty="0" smtClean="0">
                <a:solidFill>
                  <a:schemeClr val="tx1"/>
                </a:solidFill>
                <a:effectLst/>
                <a:latin typeface="+mn-lt"/>
                <a:ea typeface="+mn-ea"/>
                <a:cs typeface="+mn-cs"/>
              </a:rPr>
              <a:t> worden, kan dmv van een omgevingsvergunning voor een afwijkactiviteit de kap (onder voorwaarden) vergund worden.</a:t>
            </a:r>
            <a:endParaRPr lang="nl-NL" sz="1200" kern="1200" dirty="0" smtClean="0">
              <a:solidFill>
                <a:schemeClr val="tx1"/>
              </a:solidFill>
              <a:effectLst/>
              <a:latin typeface="+mn-lt"/>
              <a:ea typeface="+mn-ea"/>
              <a:cs typeface="+mn-cs"/>
            </a:endParaRPr>
          </a:p>
          <a:p>
            <a:pPr lvl="0"/>
            <a:r>
              <a:rPr lang="nl-NL" sz="1200" kern="1200" dirty="0" smtClean="0">
                <a:solidFill>
                  <a:schemeClr val="tx1"/>
                </a:solidFill>
                <a:effectLst/>
                <a:latin typeface="+mn-lt"/>
                <a:ea typeface="+mn-ea"/>
                <a:cs typeface="+mn-cs"/>
              </a:rPr>
              <a:t>-</a:t>
            </a:r>
            <a:r>
              <a:rPr lang="nl-NL" sz="1200" kern="1200" baseline="0" dirty="0" smtClean="0">
                <a:solidFill>
                  <a:schemeClr val="tx1"/>
                </a:solidFill>
                <a:effectLst/>
                <a:latin typeface="+mn-lt"/>
                <a:ea typeface="+mn-ea"/>
                <a:cs typeface="+mn-cs"/>
              </a:rPr>
              <a:t> </a:t>
            </a:r>
            <a:r>
              <a:rPr lang="nl-NL" sz="1200" kern="1200" dirty="0" smtClean="0">
                <a:solidFill>
                  <a:schemeClr val="tx1"/>
                </a:solidFill>
                <a:effectLst/>
                <a:latin typeface="+mn-lt"/>
                <a:ea typeface="+mn-ea"/>
                <a:cs typeface="+mn-cs"/>
              </a:rPr>
              <a:t>Daarnaast komt er een omgevingsvergunning voor afwijkactiviteit.</a:t>
            </a:r>
          </a:p>
          <a:p>
            <a:pPr lvl="0"/>
            <a:r>
              <a:rPr lang="nl-NL" sz="1200" kern="1200" dirty="0" smtClean="0">
                <a:solidFill>
                  <a:schemeClr val="tx1"/>
                </a:solidFill>
                <a:effectLst/>
                <a:latin typeface="+mn-lt"/>
                <a:ea typeface="+mn-ea"/>
                <a:cs typeface="+mn-cs"/>
              </a:rPr>
              <a:t>De Amvb moet duidelijkheid geven over de procedure; tot nu toe uitgebreide procedure in ieder geval voor bepaalde activiteiten bij rijksmonumenten en bepaalde milieubelastende</a:t>
            </a:r>
            <a:r>
              <a:rPr lang="nl-NL" sz="1200" kern="1200" baseline="0" dirty="0" smtClean="0">
                <a:solidFill>
                  <a:schemeClr val="tx1"/>
                </a:solidFill>
                <a:effectLst/>
                <a:latin typeface="+mn-lt"/>
                <a:ea typeface="+mn-ea"/>
                <a:cs typeface="+mn-cs"/>
              </a:rPr>
              <a:t> activiteiten.</a:t>
            </a:r>
          </a:p>
          <a:p>
            <a:pPr lvl="0"/>
            <a:r>
              <a:rPr lang="nl-NL" sz="1200" b="0" i="0" u="none" strike="noStrike" kern="1200" baseline="0" dirty="0" smtClean="0">
                <a:solidFill>
                  <a:schemeClr val="tx1"/>
                </a:solidFill>
                <a:latin typeface="+mn-lt"/>
                <a:ea typeface="+mn-ea"/>
                <a:cs typeface="+mn-cs"/>
              </a:rPr>
              <a:t>Waarschijnlijk zal het mogelijk worden om bepaalde categorieën van gevallen aan te wijzen waarbij het bevoegd gezag kan bepalen dat afd. 3.4 van de Awb van toepassing is op de voorbereiding van de beslissing op een aanvraag om een omgevingsvergunning. </a:t>
            </a:r>
            <a:endParaRPr lang="nl-NL" sz="1200" kern="1200" dirty="0" smtClean="0">
              <a:solidFill>
                <a:schemeClr val="tx1"/>
              </a:solidFill>
              <a:effectLst/>
              <a:latin typeface="+mn-lt"/>
              <a:ea typeface="+mn-ea"/>
              <a:cs typeface="+mn-cs"/>
            </a:endParaRPr>
          </a:p>
          <a:p>
            <a:pPr lvl="0"/>
            <a:r>
              <a:rPr lang="nl-NL" sz="1200" kern="1200" dirty="0" smtClean="0">
                <a:solidFill>
                  <a:schemeClr val="tx1"/>
                </a:solidFill>
                <a:effectLst/>
                <a:latin typeface="+mn-lt"/>
                <a:ea typeface="+mn-ea"/>
                <a:cs typeface="+mn-cs"/>
              </a:rPr>
              <a:t>-</a:t>
            </a:r>
            <a:r>
              <a:rPr lang="nl-NL" sz="1200" kern="1200" baseline="0" dirty="0" smtClean="0">
                <a:solidFill>
                  <a:schemeClr val="tx1"/>
                </a:solidFill>
                <a:effectLst/>
                <a:latin typeface="+mn-lt"/>
                <a:ea typeface="+mn-ea"/>
                <a:cs typeface="+mn-cs"/>
              </a:rPr>
              <a:t> </a:t>
            </a:r>
            <a:r>
              <a:rPr lang="nl-NL" sz="1200" kern="1200" dirty="0" smtClean="0">
                <a:solidFill>
                  <a:schemeClr val="tx1"/>
                </a:solidFill>
                <a:effectLst/>
                <a:latin typeface="+mn-lt"/>
                <a:ea typeface="+mn-ea"/>
                <a:cs typeface="+mn-cs"/>
              </a:rPr>
              <a:t>Vooraf bepalen wat wel en niet rechtstreek wordt toegestaan</a:t>
            </a:r>
          </a:p>
          <a:p>
            <a:pPr lvl="0"/>
            <a:r>
              <a:rPr lang="nl-NL" sz="1200" kern="1200" dirty="0" smtClean="0">
                <a:solidFill>
                  <a:schemeClr val="tx1"/>
                </a:solidFill>
                <a:effectLst/>
                <a:latin typeface="+mn-lt"/>
                <a:ea typeface="+mn-ea"/>
                <a:cs typeface="+mn-cs"/>
              </a:rPr>
              <a:t>-</a:t>
            </a:r>
            <a:r>
              <a:rPr lang="nl-NL" sz="1200" kern="1200" baseline="0" dirty="0" smtClean="0">
                <a:solidFill>
                  <a:schemeClr val="tx1"/>
                </a:solidFill>
                <a:effectLst/>
                <a:latin typeface="+mn-lt"/>
                <a:ea typeface="+mn-ea"/>
                <a:cs typeface="+mn-cs"/>
              </a:rPr>
              <a:t> </a:t>
            </a:r>
            <a:r>
              <a:rPr lang="nl-NL" sz="1200" kern="1200" dirty="0" smtClean="0">
                <a:solidFill>
                  <a:schemeClr val="tx1"/>
                </a:solidFill>
                <a:effectLst/>
                <a:latin typeface="+mn-lt"/>
                <a:ea typeface="+mn-ea"/>
                <a:cs typeface="+mn-cs"/>
              </a:rPr>
              <a:t>AMvB:</a:t>
            </a:r>
            <a:r>
              <a:rPr lang="nl-NL" sz="1200" kern="1200" baseline="0" dirty="0" smtClean="0">
                <a:solidFill>
                  <a:schemeClr val="tx1"/>
                </a:solidFill>
                <a:effectLst/>
                <a:latin typeface="+mn-lt"/>
                <a:ea typeface="+mn-ea"/>
                <a:cs typeface="+mn-cs"/>
              </a:rPr>
              <a:t> uitgebreide procedure (3.4 </a:t>
            </a:r>
            <a:r>
              <a:rPr lang="nl-NL" sz="1200" kern="1200" baseline="0" dirty="0" err="1" smtClean="0">
                <a:solidFill>
                  <a:schemeClr val="tx1"/>
                </a:solidFill>
                <a:effectLst/>
                <a:latin typeface="+mn-lt"/>
                <a:ea typeface="+mn-ea"/>
                <a:cs typeface="+mn-cs"/>
              </a:rPr>
              <a:t>Awb</a:t>
            </a:r>
            <a:r>
              <a:rPr lang="nl-NL" sz="1200" kern="1200" baseline="0" dirty="0" smtClean="0">
                <a:solidFill>
                  <a:schemeClr val="tx1"/>
                </a:solidFill>
                <a:effectLst/>
                <a:latin typeface="+mn-lt"/>
                <a:ea typeface="+mn-ea"/>
                <a:cs typeface="+mn-cs"/>
              </a:rPr>
              <a:t>) voor rijksmonumenten, voor sommige milieubelastende activiteiten. En waarschijnlijk mag gemeente straks </a:t>
            </a:r>
            <a:r>
              <a:rPr lang="nl-NL" sz="1200" kern="1200" baseline="0" dirty="0" err="1" smtClean="0">
                <a:solidFill>
                  <a:schemeClr val="tx1"/>
                </a:solidFill>
                <a:effectLst/>
                <a:latin typeface="+mn-lt"/>
                <a:ea typeface="+mn-ea"/>
                <a:cs typeface="+mn-cs"/>
              </a:rPr>
              <a:t>categorieen</a:t>
            </a:r>
            <a:r>
              <a:rPr lang="nl-NL" sz="1200" kern="1200" baseline="0" dirty="0" smtClean="0">
                <a:solidFill>
                  <a:schemeClr val="tx1"/>
                </a:solidFill>
                <a:effectLst/>
                <a:latin typeface="+mn-lt"/>
                <a:ea typeface="+mn-ea"/>
                <a:cs typeface="+mn-cs"/>
              </a:rPr>
              <a:t> van gevallen aan te wijzen waarbij 3.4 </a:t>
            </a:r>
            <a:r>
              <a:rPr lang="nl-NL" sz="1200" kern="1200" baseline="0" dirty="0" err="1" smtClean="0">
                <a:solidFill>
                  <a:schemeClr val="tx1"/>
                </a:solidFill>
                <a:effectLst/>
                <a:latin typeface="+mn-lt"/>
                <a:ea typeface="+mn-ea"/>
                <a:cs typeface="+mn-cs"/>
              </a:rPr>
              <a:t>Awb</a:t>
            </a:r>
            <a:r>
              <a:rPr lang="nl-NL" sz="1200" kern="1200" baseline="0" dirty="0" smtClean="0">
                <a:solidFill>
                  <a:schemeClr val="tx1"/>
                </a:solidFill>
                <a:effectLst/>
                <a:latin typeface="+mn-lt"/>
                <a:ea typeface="+mn-ea"/>
                <a:cs typeface="+mn-cs"/>
              </a:rPr>
              <a:t> van toepassing is.</a:t>
            </a:r>
            <a:endParaRPr lang="nl-NL" sz="1200" kern="1200" dirty="0" smtClean="0">
              <a:solidFill>
                <a:schemeClr val="tx1"/>
              </a:solidFill>
              <a:effectLst/>
              <a:latin typeface="+mn-lt"/>
              <a:ea typeface="+mn-ea"/>
              <a:cs typeface="+mn-cs"/>
            </a:endParaRPr>
          </a:p>
          <a:p>
            <a:pPr lvl="0"/>
            <a:r>
              <a:rPr lang="nl-NL" sz="1200" kern="1200" dirty="0" smtClean="0">
                <a:solidFill>
                  <a:schemeClr val="tx1"/>
                </a:solidFill>
                <a:effectLst/>
                <a:latin typeface="+mn-lt"/>
                <a:ea typeface="+mn-ea"/>
                <a:cs typeface="+mn-cs"/>
              </a:rPr>
              <a:t>-</a:t>
            </a:r>
            <a:r>
              <a:rPr lang="nl-NL" sz="1200" kern="1200" baseline="0" dirty="0" smtClean="0">
                <a:solidFill>
                  <a:schemeClr val="tx1"/>
                </a:solidFill>
                <a:effectLst/>
                <a:latin typeface="+mn-lt"/>
                <a:ea typeface="+mn-ea"/>
                <a:cs typeface="+mn-cs"/>
              </a:rPr>
              <a:t> </a:t>
            </a:r>
            <a:r>
              <a:rPr lang="nl-NL" sz="1200" kern="1200" dirty="0" smtClean="0">
                <a:solidFill>
                  <a:schemeClr val="tx1"/>
                </a:solidFill>
                <a:effectLst/>
                <a:latin typeface="+mn-lt"/>
                <a:ea typeface="+mn-ea"/>
                <a:cs typeface="+mn-cs"/>
              </a:rPr>
              <a:t>Onlosmakelijke samenhang wordt verlaten. Aanvrager kan deelvergunningen aanvragen bv om haalbaarheid van het plan te toetsen. Het loslaten van de regeling kan misschien wel tot complicaties leiden bij handhaving als niet meer alle vergunningen zijn verleend.</a:t>
            </a:r>
          </a:p>
          <a:p>
            <a:pPr lvl="0"/>
            <a:r>
              <a:rPr lang="nl-NL" sz="1200" kern="1200" dirty="0" smtClean="0">
                <a:solidFill>
                  <a:schemeClr val="tx1"/>
                </a:solidFill>
                <a:effectLst/>
                <a:latin typeface="+mn-lt"/>
                <a:ea typeface="+mn-ea"/>
                <a:cs typeface="+mn-cs"/>
              </a:rPr>
              <a:t>-</a:t>
            </a:r>
            <a:r>
              <a:rPr lang="nl-NL" sz="1200" kern="1200" baseline="0" dirty="0" smtClean="0">
                <a:solidFill>
                  <a:schemeClr val="tx1"/>
                </a:solidFill>
                <a:effectLst/>
                <a:latin typeface="+mn-lt"/>
                <a:ea typeface="+mn-ea"/>
                <a:cs typeface="+mn-cs"/>
              </a:rPr>
              <a:t> </a:t>
            </a:r>
            <a:r>
              <a:rPr lang="nl-NL" sz="1200" kern="1200" dirty="0" smtClean="0">
                <a:solidFill>
                  <a:schemeClr val="tx1"/>
                </a:solidFill>
                <a:effectLst/>
                <a:latin typeface="+mn-lt"/>
                <a:ea typeface="+mn-ea"/>
                <a:cs typeface="+mn-cs"/>
              </a:rPr>
              <a:t>De vergunning van rechtswege wordt afgeschaft, dat heeft de RvS geadviseerd aangezien straks meer met reguliere procedures zal gaan. Dat betekent een beslistermijn van 8 weken, die te verlengen is met 6 weken. RvS vond het onwenselijk dat dan ook veel vaker een vergunning van rechtswege zou worden verleend.</a:t>
            </a:r>
          </a:p>
          <a:p>
            <a:pPr lvl="0"/>
            <a:r>
              <a:rPr lang="nl-NL" sz="1200" kern="1200" dirty="0" smtClean="0">
                <a:solidFill>
                  <a:schemeClr val="tx1"/>
                </a:solidFill>
                <a:effectLst/>
                <a:latin typeface="+mn-lt"/>
                <a:ea typeface="+mn-ea"/>
                <a:cs typeface="+mn-cs"/>
              </a:rPr>
              <a:t>-</a:t>
            </a:r>
            <a:r>
              <a:rPr lang="nl-NL" sz="1200" kern="1200" baseline="0" dirty="0" smtClean="0">
                <a:solidFill>
                  <a:schemeClr val="tx1"/>
                </a:solidFill>
                <a:effectLst/>
                <a:latin typeface="+mn-lt"/>
                <a:ea typeface="+mn-ea"/>
                <a:cs typeface="+mn-cs"/>
              </a:rPr>
              <a:t> </a:t>
            </a:r>
            <a:r>
              <a:rPr lang="nl-NL" sz="1200" kern="1200" dirty="0" smtClean="0">
                <a:solidFill>
                  <a:schemeClr val="tx1"/>
                </a:solidFill>
                <a:effectLst/>
                <a:latin typeface="+mn-lt"/>
                <a:ea typeface="+mn-ea"/>
                <a:cs typeface="+mn-cs"/>
              </a:rPr>
              <a:t>Treedt twee weken na bekendmaking in werking. Geen extra bescherming of onomkeerbare activiteiten zoals kap.</a:t>
            </a:r>
          </a:p>
          <a:p>
            <a:endParaRPr lang="nl-NL" dirty="0"/>
          </a:p>
        </p:txBody>
      </p:sp>
      <p:sp>
        <p:nvSpPr>
          <p:cNvPr id="4" name="Slide Number Placeholder 3"/>
          <p:cNvSpPr>
            <a:spLocks noGrp="1"/>
          </p:cNvSpPr>
          <p:nvPr>
            <p:ph type="sldNum" sz="quarter" idx="10"/>
          </p:nvPr>
        </p:nvSpPr>
        <p:spPr/>
        <p:txBody>
          <a:bodyPr/>
          <a:lstStyle/>
          <a:p>
            <a:fld id="{00587789-06E8-4EA4-9536-D2CE1B337D0F}" type="slidenum">
              <a:rPr lang="en-US" smtClean="0"/>
              <a:t>7</a:t>
            </a:fld>
            <a:endParaRPr lang="en-US" dirty="0"/>
          </a:p>
        </p:txBody>
      </p:sp>
    </p:spTree>
    <p:extLst>
      <p:ext uri="{BB962C8B-B14F-4D97-AF65-F5344CB8AC3E}">
        <p14:creationId xmlns:p14="http://schemas.microsoft.com/office/powerpoint/2010/main" val="1650014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b="0" i="0" u="none" strike="noStrike" kern="1200" baseline="0" dirty="0" smtClean="0">
                <a:solidFill>
                  <a:schemeClr val="tx1"/>
                </a:solidFill>
                <a:latin typeface="+mn-lt"/>
                <a:ea typeface="+mn-ea"/>
                <a:cs typeface="+mn-cs"/>
              </a:rPr>
              <a:t>Op deze dia zien jullie de 4 AMvB’s. In het huidige omgevingsrecht zijn er ongeveer 120 AMvB’s.</a:t>
            </a:r>
          </a:p>
          <a:p>
            <a:r>
              <a:rPr lang="nl-NL" sz="1200" b="0" i="0" u="none" strike="noStrike" kern="1200" baseline="0" dirty="0" smtClean="0">
                <a:solidFill>
                  <a:schemeClr val="tx1"/>
                </a:solidFill>
                <a:latin typeface="+mn-lt"/>
                <a:ea typeface="+mn-ea"/>
                <a:cs typeface="+mn-cs"/>
              </a:rPr>
              <a:t>Deze concept </a:t>
            </a:r>
            <a:r>
              <a:rPr lang="nl-NL" sz="1200" b="0" i="0" u="none" strike="noStrike" kern="1200" baseline="0" dirty="0" err="1" smtClean="0">
                <a:solidFill>
                  <a:schemeClr val="tx1"/>
                </a:solidFill>
                <a:latin typeface="+mn-lt"/>
                <a:ea typeface="+mn-ea"/>
                <a:cs typeface="+mn-cs"/>
              </a:rPr>
              <a:t>AmvB’s</a:t>
            </a:r>
            <a:r>
              <a:rPr lang="nl-NL" sz="1200" b="0" i="0" u="none" strike="noStrike" kern="1200" baseline="0" dirty="0" smtClean="0">
                <a:solidFill>
                  <a:schemeClr val="tx1"/>
                </a:solidFill>
                <a:latin typeface="+mn-lt"/>
                <a:ea typeface="+mn-ea"/>
                <a:cs typeface="+mn-cs"/>
              </a:rPr>
              <a:t> zijn in preconsultatie geweest. De VNG heeft in december haar reactie gegeven op de conceptteksten. Veel artikelen en onderwerpen zijn nog in ontwikkeling, in discussie of nog niet ingevuld. Ook aan de afstemming tussen de verschillende </a:t>
            </a:r>
            <a:r>
              <a:rPr lang="nl-NL" sz="1200" b="0" i="0" u="none" strike="noStrike" kern="1200" baseline="0" dirty="0" err="1" smtClean="0">
                <a:solidFill>
                  <a:schemeClr val="tx1"/>
                </a:solidFill>
                <a:latin typeface="+mn-lt"/>
                <a:ea typeface="+mn-ea"/>
                <a:cs typeface="+mn-cs"/>
              </a:rPr>
              <a:t>amvb’s</a:t>
            </a:r>
            <a:r>
              <a:rPr lang="nl-NL" sz="1200" b="0" i="0" u="none" strike="noStrike" kern="1200" baseline="0" dirty="0" smtClean="0">
                <a:solidFill>
                  <a:schemeClr val="tx1"/>
                </a:solidFill>
                <a:latin typeface="+mn-lt"/>
                <a:ea typeface="+mn-ea"/>
                <a:cs typeface="+mn-cs"/>
              </a:rPr>
              <a:t> wordt nog gewerkt.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b="0" i="0" u="none" strike="noStrike" kern="1200" baseline="0" dirty="0" smtClean="0">
                <a:solidFill>
                  <a:schemeClr val="tx1"/>
                </a:solidFill>
                <a:latin typeface="+mn-lt"/>
                <a:ea typeface="+mn-ea"/>
                <a:cs typeface="+mn-cs"/>
              </a:rPr>
              <a:t>Huidige planning start op 1 juli 2016 de openbare internetconsultatie. Dit is uitgesteld omdat er 6000 reacties waren.</a:t>
            </a: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NL" sz="1200" b="0" i="0" u="none" strike="noStrike" kern="1200" baseline="0" dirty="0" smtClean="0">
                <a:solidFill>
                  <a:schemeClr val="tx1"/>
                </a:solidFill>
                <a:latin typeface="+mn-lt"/>
                <a:ea typeface="+mn-ea"/>
                <a:cs typeface="+mn-cs"/>
              </a:rPr>
              <a:t>De wetgever heeft het schema wat je hier ziet opgesteld. Daarbij zijn er voor iedere AMvB andere doelgroepen.</a:t>
            </a: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NL" sz="1200" b="0" i="0" u="none" strike="noStrike" kern="1200" baseline="0" dirty="0" smtClean="0">
                <a:solidFill>
                  <a:schemeClr val="tx1"/>
                </a:solidFill>
                <a:latin typeface="+mn-lt"/>
                <a:ea typeface="+mn-ea"/>
                <a:cs typeface="+mn-cs"/>
              </a:rPr>
              <a:t>Omgevingsbesluit: procedures, vergunningsvrije gevallen (zoals in </a:t>
            </a:r>
            <a:r>
              <a:rPr lang="nl-NL" sz="1200" b="0" i="0" u="none" strike="noStrike" kern="1200" baseline="0" dirty="0" err="1" smtClean="0">
                <a:solidFill>
                  <a:schemeClr val="tx1"/>
                </a:solidFill>
                <a:latin typeface="+mn-lt"/>
                <a:ea typeface="+mn-ea"/>
                <a:cs typeface="+mn-cs"/>
              </a:rPr>
              <a:t>Bor</a:t>
            </a:r>
            <a:r>
              <a:rPr lang="nl-NL" sz="1200" b="0" i="0" u="none" strike="noStrike" kern="1200" baseline="0" dirty="0" smtClean="0">
                <a:solidFill>
                  <a:schemeClr val="tx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b="0" i="0" u="none" strike="noStrike" kern="1200" baseline="0" dirty="0" smtClean="0">
                <a:solidFill>
                  <a:schemeClr val="tx1"/>
                </a:solidFill>
                <a:latin typeface="+mn-lt"/>
                <a:ea typeface="+mn-ea"/>
                <a:cs typeface="+mn-cs"/>
              </a:rPr>
              <a:t>Besluit kwaliteit leefomgeving: normen (toelaatbare concentratie stoffen voor lucht / water kwaliteit) ladder voor duurzame verstedelijking</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b="0" i="0" u="none" strike="noStrike" kern="1200" baseline="0" dirty="0" smtClean="0">
                <a:solidFill>
                  <a:schemeClr val="tx1"/>
                </a:solidFill>
                <a:latin typeface="+mn-lt"/>
                <a:ea typeface="+mn-ea"/>
                <a:cs typeface="+mn-cs"/>
              </a:rPr>
              <a:t>Besluit activiteiten leefomgeving: activiteitenbesluit milieubeheer</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b="0" i="0" u="none" strike="noStrike" kern="1200" baseline="0" dirty="0" smtClean="0">
                <a:solidFill>
                  <a:schemeClr val="tx1"/>
                </a:solidFill>
                <a:latin typeface="+mn-lt"/>
                <a:ea typeface="+mn-ea"/>
                <a:cs typeface="+mn-cs"/>
              </a:rPr>
              <a:t>Besluit bouwwerken leefomgeving: bouwbesluit</a:t>
            </a: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kern="1200" dirty="0" smtClean="0">
              <a:solidFill>
                <a:schemeClr val="tx1"/>
              </a:solidFill>
              <a:effectLst/>
              <a:latin typeface="+mn-lt"/>
              <a:ea typeface="+mn-ea"/>
              <a:cs typeface="+mn-cs"/>
            </a:endParaRPr>
          </a:p>
          <a:p>
            <a:endParaRPr lang="nl-NL" dirty="0"/>
          </a:p>
        </p:txBody>
      </p:sp>
      <p:sp>
        <p:nvSpPr>
          <p:cNvPr id="4" name="Slide Number Placeholder 3"/>
          <p:cNvSpPr>
            <a:spLocks noGrp="1"/>
          </p:cNvSpPr>
          <p:nvPr>
            <p:ph type="sldNum" sz="quarter" idx="10"/>
          </p:nvPr>
        </p:nvSpPr>
        <p:spPr/>
        <p:txBody>
          <a:bodyPr/>
          <a:lstStyle/>
          <a:p>
            <a:fld id="{00587789-06E8-4EA4-9536-D2CE1B337D0F}" type="slidenum">
              <a:rPr lang="en-US" smtClean="0"/>
              <a:t>8</a:t>
            </a:fld>
            <a:endParaRPr lang="en-US" dirty="0"/>
          </a:p>
        </p:txBody>
      </p:sp>
    </p:spTree>
    <p:extLst>
      <p:ext uri="{BB962C8B-B14F-4D97-AF65-F5344CB8AC3E}">
        <p14:creationId xmlns:p14="http://schemas.microsoft.com/office/powerpoint/2010/main" val="894671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smtClean="0"/>
              <a:t>Impactanalyse uitgevoerd door King november vorig jaar daaruit komen een heel aantal punten naar voren. Bij</a:t>
            </a:r>
            <a:r>
              <a:rPr lang="nl-NL" baseline="0" dirty="0" smtClean="0"/>
              <a:t> het onderzoek zijn provincies, waterschappen, 50 gemeenten, maar omgevingsdiensten en bedrijven betrokken. </a:t>
            </a:r>
            <a:r>
              <a:rPr lang="nl-NL" dirty="0" smtClean="0"/>
              <a:t>Het hoeft niet te betekenen dat dit allemaal voor jullie gemeente(n) aan de orde is, maar zijn zeker zaken om bij stil te staan</a:t>
            </a:r>
            <a:r>
              <a:rPr lang="nl-NL" dirty="0" smtClean="0"/>
              <a:t>.</a:t>
            </a:r>
          </a:p>
          <a:p>
            <a:endParaRPr lang="nl-NL" dirty="0" smtClean="0"/>
          </a:p>
          <a:p>
            <a:r>
              <a:rPr lang="nl-NL" dirty="0" smtClean="0"/>
              <a:t>Denk daarbij aan ‘het maken van keuzen bijvoorbeeld </a:t>
            </a:r>
            <a:r>
              <a:rPr lang="nl-NL" dirty="0" err="1" smtClean="0"/>
              <a:t>mbt</a:t>
            </a:r>
            <a:r>
              <a:rPr lang="nl-NL" dirty="0" smtClean="0"/>
              <a:t> benutten afwegingsruimte’</a:t>
            </a:r>
          </a:p>
          <a:p>
            <a:r>
              <a:rPr lang="nl-NL" dirty="0" smtClean="0"/>
              <a:t>Integraal werken</a:t>
            </a:r>
          </a:p>
          <a:p>
            <a:r>
              <a:rPr lang="nl-NL" dirty="0" err="1" smtClean="0"/>
              <a:t>Financiele</a:t>
            </a:r>
            <a:r>
              <a:rPr lang="nl-NL" dirty="0" smtClean="0"/>
              <a:t> aspecten (minder leges)</a:t>
            </a:r>
          </a:p>
          <a:p>
            <a:r>
              <a:rPr lang="nl-NL" dirty="0" smtClean="0"/>
              <a:t>Minder controlerende rol op vergunningen (grotere rol aan voorkant KCC) en achterkant bezwaar en beroep -&gt; gevolgen voor toezicht en handhaving</a:t>
            </a:r>
          </a:p>
          <a:p>
            <a:r>
              <a:rPr lang="nl-NL" dirty="0" smtClean="0"/>
              <a:t>Participatie als uitdaging</a:t>
            </a:r>
          </a:p>
          <a:p>
            <a:r>
              <a:rPr lang="nl-NL" dirty="0" smtClean="0"/>
              <a:t>Adviesrol</a:t>
            </a:r>
            <a:r>
              <a:rPr lang="nl-NL" baseline="0" dirty="0" smtClean="0"/>
              <a:t> (</a:t>
            </a:r>
            <a:r>
              <a:rPr lang="nl-NL" baseline="0" dirty="0" err="1" smtClean="0"/>
              <a:t>welleicht</a:t>
            </a:r>
            <a:r>
              <a:rPr lang="nl-NL" baseline="0" dirty="0" smtClean="0"/>
              <a:t> kosten voor rekenen)</a:t>
            </a:r>
          </a:p>
          <a:p>
            <a:r>
              <a:rPr lang="nl-NL" baseline="0" dirty="0" smtClean="0"/>
              <a:t>Houding en gedrag (meedenken, ja mits)</a:t>
            </a:r>
          </a:p>
          <a:p>
            <a:r>
              <a:rPr lang="nl-NL" baseline="0" dirty="0" smtClean="0"/>
              <a:t>Meer generalisten nodig, communicatief vaardig, bereidt tot samenwerken, loslaten, vertrouwen in initiatiefnemers</a:t>
            </a:r>
          </a:p>
          <a:p>
            <a:r>
              <a:rPr lang="nl-NL" baseline="0" dirty="0" smtClean="0"/>
              <a:t>Cultuur: slagen van de wet zit voor 20% in wet en 80% in cultuur. Geen invloed op cultuuromslag bij initiatiefnemers en belanghebbenden.</a:t>
            </a:r>
          </a:p>
          <a:p>
            <a:r>
              <a:rPr lang="nl-NL" baseline="0" dirty="0" smtClean="0"/>
              <a:t>ICT: dezelfde informatiepositie. Digitale stelsel moet gevuld worden.</a:t>
            </a:r>
          </a:p>
          <a:p>
            <a:r>
              <a:rPr lang="nl-NL" baseline="0" dirty="0" smtClean="0"/>
              <a:t>Burgers: beslisbomen en menu’s. Professionals liever vanuit kaartlagen. Verschillende viewers?</a:t>
            </a:r>
          </a:p>
          <a:p>
            <a:r>
              <a:rPr lang="nl-NL" baseline="0" dirty="0" smtClean="0"/>
              <a:t>Niet alles met </a:t>
            </a:r>
            <a:r>
              <a:rPr lang="nl-NL" baseline="0" dirty="0" err="1" smtClean="0"/>
              <a:t>ict</a:t>
            </a:r>
            <a:r>
              <a:rPr lang="nl-NL" baseline="0" dirty="0" smtClean="0"/>
              <a:t> op te lossen. Mensen zullen toch nog naar gemeenten komen</a:t>
            </a:r>
          </a:p>
          <a:p>
            <a:r>
              <a:rPr lang="nl-NL" baseline="0" dirty="0" smtClean="0"/>
              <a:t>Besluiten digitaliseren (dus met </a:t>
            </a:r>
            <a:r>
              <a:rPr lang="nl-NL" baseline="0" dirty="0" err="1" smtClean="0"/>
              <a:t>geo-coordinaten</a:t>
            </a:r>
            <a:r>
              <a:rPr lang="nl-NL" baseline="0" dirty="0" smtClean="0"/>
              <a:t>)</a:t>
            </a:r>
          </a:p>
          <a:p>
            <a:endParaRPr lang="nl-NL" dirty="0" smtClean="0"/>
          </a:p>
        </p:txBody>
      </p:sp>
      <p:sp>
        <p:nvSpPr>
          <p:cNvPr id="4" name="Slide Number Placeholder 3"/>
          <p:cNvSpPr>
            <a:spLocks noGrp="1"/>
          </p:cNvSpPr>
          <p:nvPr>
            <p:ph type="sldNum" sz="quarter" idx="10"/>
          </p:nvPr>
        </p:nvSpPr>
        <p:spPr/>
        <p:txBody>
          <a:bodyPr/>
          <a:lstStyle/>
          <a:p>
            <a:fld id="{00587789-06E8-4EA4-9536-D2CE1B337D0F}" type="slidenum">
              <a:rPr lang="en-US" smtClean="0"/>
              <a:t>9</a:t>
            </a:fld>
            <a:endParaRPr lang="en-US" dirty="0"/>
          </a:p>
        </p:txBody>
      </p:sp>
    </p:spTree>
    <p:extLst>
      <p:ext uri="{BB962C8B-B14F-4D97-AF65-F5344CB8AC3E}">
        <p14:creationId xmlns:p14="http://schemas.microsoft.com/office/powerpoint/2010/main" val="2590074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756047" y="2348400"/>
            <a:ext cx="8568531" cy="1620430"/>
          </a:xfrm>
        </p:spPr>
        <p:txBody>
          <a:bodyPr/>
          <a:lstStyle/>
          <a:p>
            <a:r>
              <a:rPr lang="nl-NL" smtClean="0"/>
              <a:t>Klik om de stijl te bewerken</a:t>
            </a:r>
            <a:endParaRPr lang="nl-NL"/>
          </a:p>
        </p:txBody>
      </p:sp>
      <p:sp>
        <p:nvSpPr>
          <p:cNvPr id="3" name="Subtitel 2"/>
          <p:cNvSpPr>
            <a:spLocks noGrp="1"/>
          </p:cNvSpPr>
          <p:nvPr>
            <p:ph type="subTitle" idx="1"/>
          </p:nvPr>
        </p:nvSpPr>
        <p:spPr>
          <a:xfrm>
            <a:off x="1512094" y="4283816"/>
            <a:ext cx="7056438" cy="1931917"/>
          </a:xfrm>
        </p:spPr>
        <p:txBody>
          <a:bodyPr/>
          <a:lstStyle>
            <a:lvl1pPr marL="0" indent="0" algn="ctr">
              <a:buNone/>
              <a:defRPr>
                <a:solidFill>
                  <a:schemeClr val="tx1">
                    <a:tint val="75000"/>
                  </a:schemeClr>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98EEC1CB-0479-4345-B51D-A1AC8033F74F}" type="datetimeFigureOut">
              <a:rPr lang="nl-NL" smtClean="0"/>
              <a:t>30-3-2016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F8F5FA3-7D1D-7143-86C6-736EF6EFBFEA}" type="slidenum">
              <a:rPr lang="nl-NL" smtClean="0"/>
              <a:t>‹#›</a:t>
            </a:fld>
            <a:endParaRPr lang="nl-NL"/>
          </a:p>
        </p:txBody>
      </p:sp>
    </p:spTree>
    <p:extLst>
      <p:ext uri="{BB962C8B-B14F-4D97-AF65-F5344CB8AC3E}">
        <p14:creationId xmlns:p14="http://schemas.microsoft.com/office/powerpoint/2010/main" val="1845293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8EEC1CB-0479-4345-B51D-A1AC8033F74F}" type="datetimeFigureOut">
              <a:rPr lang="nl-NL" smtClean="0"/>
              <a:t>30-3-2016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F8F5FA3-7D1D-7143-86C6-736EF6EFBFEA}" type="slidenum">
              <a:rPr lang="nl-NL" smtClean="0"/>
              <a:t>‹#›</a:t>
            </a:fld>
            <a:endParaRPr lang="nl-NL"/>
          </a:p>
        </p:txBody>
      </p:sp>
    </p:spTree>
    <p:extLst>
      <p:ext uri="{BB962C8B-B14F-4D97-AF65-F5344CB8AC3E}">
        <p14:creationId xmlns:p14="http://schemas.microsoft.com/office/powerpoint/2010/main" val="3637995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7308453" y="302738"/>
            <a:ext cx="2268141" cy="6450223"/>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504031" y="302738"/>
            <a:ext cx="6636411" cy="6450223"/>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8EEC1CB-0479-4345-B51D-A1AC8033F74F}" type="datetimeFigureOut">
              <a:rPr lang="nl-NL" smtClean="0"/>
              <a:t>30-3-2016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F8F5FA3-7D1D-7143-86C6-736EF6EFBFEA}" type="slidenum">
              <a:rPr lang="nl-NL" smtClean="0"/>
              <a:t>‹#›</a:t>
            </a:fld>
            <a:endParaRPr lang="nl-NL"/>
          </a:p>
        </p:txBody>
      </p:sp>
    </p:spTree>
    <p:extLst>
      <p:ext uri="{BB962C8B-B14F-4D97-AF65-F5344CB8AC3E}">
        <p14:creationId xmlns:p14="http://schemas.microsoft.com/office/powerpoint/2010/main" val="4172006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8EEC1CB-0479-4345-B51D-A1AC8033F74F}" type="datetimeFigureOut">
              <a:rPr lang="nl-NL" smtClean="0"/>
              <a:t>30-3-2016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F8F5FA3-7D1D-7143-86C6-736EF6EFBFEA}" type="slidenum">
              <a:rPr lang="nl-NL" smtClean="0"/>
              <a:t>‹#›</a:t>
            </a:fld>
            <a:endParaRPr lang="nl-NL"/>
          </a:p>
        </p:txBody>
      </p:sp>
    </p:spTree>
    <p:extLst>
      <p:ext uri="{BB962C8B-B14F-4D97-AF65-F5344CB8AC3E}">
        <p14:creationId xmlns:p14="http://schemas.microsoft.com/office/powerpoint/2010/main" val="412041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96300" y="4857792"/>
            <a:ext cx="8568531" cy="1501435"/>
          </a:xfrm>
        </p:spPr>
        <p:txBody>
          <a:bodyPr anchor="t"/>
          <a:lstStyle>
            <a:lvl1pPr algn="l">
              <a:defRPr sz="44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96300" y="3204114"/>
            <a:ext cx="8568531" cy="1653678"/>
          </a:xfrm>
        </p:spPr>
        <p:txBody>
          <a:bodyPr anchor="b"/>
          <a:lstStyle>
            <a:lvl1pPr marL="0" indent="0">
              <a:buNone/>
              <a:defRPr sz="2200">
                <a:solidFill>
                  <a:schemeClr val="tx1">
                    <a:tint val="75000"/>
                  </a:schemeClr>
                </a:solidFill>
              </a:defRPr>
            </a:lvl1pPr>
            <a:lvl2pPr marL="503972" indent="0">
              <a:buNone/>
              <a:defRPr sz="2000">
                <a:solidFill>
                  <a:schemeClr val="tx1">
                    <a:tint val="75000"/>
                  </a:schemeClr>
                </a:solidFill>
              </a:defRPr>
            </a:lvl2pPr>
            <a:lvl3pPr marL="1007943" indent="0">
              <a:buNone/>
              <a:defRPr sz="1800">
                <a:solidFill>
                  <a:schemeClr val="tx1">
                    <a:tint val="75000"/>
                  </a:schemeClr>
                </a:solidFill>
              </a:defRPr>
            </a:lvl3pPr>
            <a:lvl4pPr marL="1511915" indent="0">
              <a:buNone/>
              <a:defRPr sz="1500">
                <a:solidFill>
                  <a:schemeClr val="tx1">
                    <a:tint val="75000"/>
                  </a:schemeClr>
                </a:solidFill>
              </a:defRPr>
            </a:lvl4pPr>
            <a:lvl5pPr marL="2015886" indent="0">
              <a:buNone/>
              <a:defRPr sz="1500">
                <a:solidFill>
                  <a:schemeClr val="tx1">
                    <a:tint val="75000"/>
                  </a:schemeClr>
                </a:solidFill>
              </a:defRPr>
            </a:lvl5pPr>
            <a:lvl6pPr marL="2519858" indent="0">
              <a:buNone/>
              <a:defRPr sz="1500">
                <a:solidFill>
                  <a:schemeClr val="tx1">
                    <a:tint val="75000"/>
                  </a:schemeClr>
                </a:solidFill>
              </a:defRPr>
            </a:lvl6pPr>
            <a:lvl7pPr marL="3023829" indent="0">
              <a:buNone/>
              <a:defRPr sz="1500">
                <a:solidFill>
                  <a:schemeClr val="tx1">
                    <a:tint val="75000"/>
                  </a:schemeClr>
                </a:solidFill>
              </a:defRPr>
            </a:lvl7pPr>
            <a:lvl8pPr marL="3527801" indent="0">
              <a:buNone/>
              <a:defRPr sz="1500">
                <a:solidFill>
                  <a:schemeClr val="tx1">
                    <a:tint val="75000"/>
                  </a:schemeClr>
                </a:solidFill>
              </a:defRPr>
            </a:lvl8pPr>
            <a:lvl9pPr marL="4031772" indent="0">
              <a:buNone/>
              <a:defRPr sz="15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98EEC1CB-0479-4345-B51D-A1AC8033F74F}" type="datetimeFigureOut">
              <a:rPr lang="nl-NL" smtClean="0"/>
              <a:t>30-3-2016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F8F5FA3-7D1D-7143-86C6-736EF6EFBFEA}" type="slidenum">
              <a:rPr lang="nl-NL" smtClean="0"/>
              <a:t>‹#›</a:t>
            </a:fld>
            <a:endParaRPr lang="nl-NL"/>
          </a:p>
        </p:txBody>
      </p:sp>
    </p:spTree>
    <p:extLst>
      <p:ext uri="{BB962C8B-B14F-4D97-AF65-F5344CB8AC3E}">
        <p14:creationId xmlns:p14="http://schemas.microsoft.com/office/powerpoint/2010/main" val="706680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504031" y="1763925"/>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5124318" y="1763925"/>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98EEC1CB-0479-4345-B51D-A1AC8033F74F}" type="datetimeFigureOut">
              <a:rPr lang="nl-NL" smtClean="0"/>
              <a:t>30-3-2016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F8F5FA3-7D1D-7143-86C6-736EF6EFBFEA}" type="slidenum">
              <a:rPr lang="nl-NL" smtClean="0"/>
              <a:t>‹#›</a:t>
            </a:fld>
            <a:endParaRPr lang="nl-NL"/>
          </a:p>
        </p:txBody>
      </p:sp>
    </p:spTree>
    <p:extLst>
      <p:ext uri="{BB962C8B-B14F-4D97-AF65-F5344CB8AC3E}">
        <p14:creationId xmlns:p14="http://schemas.microsoft.com/office/powerpoint/2010/main" val="2020562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504031" y="1692178"/>
            <a:ext cx="4454027" cy="705219"/>
          </a:xfrm>
        </p:spPr>
        <p:txBody>
          <a:bodyPr anchor="b"/>
          <a:lstStyle>
            <a:lvl1pPr marL="0" indent="0">
              <a:buNone/>
              <a:defRPr sz="2600" b="1"/>
            </a:lvl1pPr>
            <a:lvl2pPr marL="503972" indent="0">
              <a:buNone/>
              <a:defRPr sz="2200" b="1"/>
            </a:lvl2pPr>
            <a:lvl3pPr marL="1007943" indent="0">
              <a:buNone/>
              <a:defRPr sz="2000" b="1"/>
            </a:lvl3pPr>
            <a:lvl4pPr marL="1511915" indent="0">
              <a:buNone/>
              <a:defRPr sz="1800" b="1"/>
            </a:lvl4pPr>
            <a:lvl5pPr marL="2015886" indent="0">
              <a:buNone/>
              <a:defRPr sz="1800" b="1"/>
            </a:lvl5pPr>
            <a:lvl6pPr marL="2519858" indent="0">
              <a:buNone/>
              <a:defRPr sz="1800" b="1"/>
            </a:lvl6pPr>
            <a:lvl7pPr marL="3023829" indent="0">
              <a:buNone/>
              <a:defRPr sz="1800" b="1"/>
            </a:lvl7pPr>
            <a:lvl8pPr marL="3527801" indent="0">
              <a:buNone/>
              <a:defRPr sz="1800" b="1"/>
            </a:lvl8pPr>
            <a:lvl9pPr marL="4031772" indent="0">
              <a:buNone/>
              <a:defRPr sz="1800" b="1"/>
            </a:lvl9pPr>
          </a:lstStyle>
          <a:p>
            <a:pPr lvl="0"/>
            <a:r>
              <a:rPr lang="nl-NL" smtClean="0"/>
              <a:t>Klik om de modelstijlen te bewerken</a:t>
            </a:r>
          </a:p>
        </p:txBody>
      </p:sp>
      <p:sp>
        <p:nvSpPr>
          <p:cNvPr id="4" name="Tijdelijke aanduiding voor inhoud 3"/>
          <p:cNvSpPr>
            <a:spLocks noGrp="1"/>
          </p:cNvSpPr>
          <p:nvPr>
            <p:ph sz="half" idx="2"/>
          </p:nvPr>
        </p:nvSpPr>
        <p:spPr>
          <a:xfrm>
            <a:off x="504031" y="2397397"/>
            <a:ext cx="445402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5120818" y="1692178"/>
            <a:ext cx="4455776" cy="705219"/>
          </a:xfrm>
        </p:spPr>
        <p:txBody>
          <a:bodyPr anchor="b"/>
          <a:lstStyle>
            <a:lvl1pPr marL="0" indent="0">
              <a:buNone/>
              <a:defRPr sz="2600" b="1"/>
            </a:lvl1pPr>
            <a:lvl2pPr marL="503972" indent="0">
              <a:buNone/>
              <a:defRPr sz="2200" b="1"/>
            </a:lvl2pPr>
            <a:lvl3pPr marL="1007943" indent="0">
              <a:buNone/>
              <a:defRPr sz="2000" b="1"/>
            </a:lvl3pPr>
            <a:lvl4pPr marL="1511915" indent="0">
              <a:buNone/>
              <a:defRPr sz="1800" b="1"/>
            </a:lvl4pPr>
            <a:lvl5pPr marL="2015886" indent="0">
              <a:buNone/>
              <a:defRPr sz="1800" b="1"/>
            </a:lvl5pPr>
            <a:lvl6pPr marL="2519858" indent="0">
              <a:buNone/>
              <a:defRPr sz="1800" b="1"/>
            </a:lvl6pPr>
            <a:lvl7pPr marL="3023829" indent="0">
              <a:buNone/>
              <a:defRPr sz="1800" b="1"/>
            </a:lvl7pPr>
            <a:lvl8pPr marL="3527801" indent="0">
              <a:buNone/>
              <a:defRPr sz="1800" b="1"/>
            </a:lvl8pPr>
            <a:lvl9pPr marL="4031772" indent="0">
              <a:buNone/>
              <a:defRPr sz="1800" b="1"/>
            </a:lvl9pPr>
          </a:lstStyle>
          <a:p>
            <a:pPr lvl="0"/>
            <a:r>
              <a:rPr lang="nl-NL" smtClean="0"/>
              <a:t>Klik om de modelstijlen te bewerken</a:t>
            </a:r>
          </a:p>
        </p:txBody>
      </p:sp>
      <p:sp>
        <p:nvSpPr>
          <p:cNvPr id="6" name="Tijdelijke aanduiding voor inhoud 5"/>
          <p:cNvSpPr>
            <a:spLocks noGrp="1"/>
          </p:cNvSpPr>
          <p:nvPr>
            <p:ph sz="quarter" idx="4"/>
          </p:nvPr>
        </p:nvSpPr>
        <p:spPr>
          <a:xfrm>
            <a:off x="5120818" y="2397397"/>
            <a:ext cx="4455776"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98EEC1CB-0479-4345-B51D-A1AC8033F74F}" type="datetimeFigureOut">
              <a:rPr lang="nl-NL" smtClean="0"/>
              <a:t>30-3-2016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BF8F5FA3-7D1D-7143-86C6-736EF6EFBFEA}" type="slidenum">
              <a:rPr lang="nl-NL" smtClean="0"/>
              <a:t>‹#›</a:t>
            </a:fld>
            <a:endParaRPr lang="nl-NL"/>
          </a:p>
        </p:txBody>
      </p:sp>
    </p:spTree>
    <p:extLst>
      <p:ext uri="{BB962C8B-B14F-4D97-AF65-F5344CB8AC3E}">
        <p14:creationId xmlns:p14="http://schemas.microsoft.com/office/powerpoint/2010/main" val="4214864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98EEC1CB-0479-4345-B51D-A1AC8033F74F}" type="datetimeFigureOut">
              <a:rPr lang="nl-NL" smtClean="0"/>
              <a:t>30-3-2016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BF8F5FA3-7D1D-7143-86C6-736EF6EFBFEA}" type="slidenum">
              <a:rPr lang="nl-NL" smtClean="0"/>
              <a:t>‹#›</a:t>
            </a:fld>
            <a:endParaRPr lang="nl-NL"/>
          </a:p>
        </p:txBody>
      </p:sp>
    </p:spTree>
    <p:extLst>
      <p:ext uri="{BB962C8B-B14F-4D97-AF65-F5344CB8AC3E}">
        <p14:creationId xmlns:p14="http://schemas.microsoft.com/office/powerpoint/2010/main" val="1584532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8EEC1CB-0479-4345-B51D-A1AC8033F74F}" type="datetimeFigureOut">
              <a:rPr lang="nl-NL" smtClean="0"/>
              <a:t>30-3-2016</a:t>
            </a:fld>
            <a:endParaRPr lang="nl-NL" dirty="0"/>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BF8F5FA3-7D1D-7143-86C6-736EF6EFBFEA}" type="slidenum">
              <a:rPr lang="nl-NL" smtClean="0"/>
              <a:t>‹#›</a:t>
            </a:fld>
            <a:endParaRPr lang="nl-NL"/>
          </a:p>
        </p:txBody>
      </p:sp>
    </p:spTree>
    <p:extLst>
      <p:ext uri="{BB962C8B-B14F-4D97-AF65-F5344CB8AC3E}">
        <p14:creationId xmlns:p14="http://schemas.microsoft.com/office/powerpoint/2010/main" val="8507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504032" y="300987"/>
            <a:ext cx="3316456" cy="1280945"/>
          </a:xfrm>
        </p:spPr>
        <p:txBody>
          <a:bodyPr anchor="b"/>
          <a:lstStyle>
            <a:lvl1pPr algn="l">
              <a:defRPr sz="2200" b="1"/>
            </a:lvl1pPr>
          </a:lstStyle>
          <a:p>
            <a:r>
              <a:rPr lang="nl-NL" smtClean="0"/>
              <a:t>Klik om de stijl te bewerken</a:t>
            </a:r>
            <a:endParaRPr lang="nl-NL"/>
          </a:p>
        </p:txBody>
      </p:sp>
      <p:sp>
        <p:nvSpPr>
          <p:cNvPr id="3" name="Tijdelijke aanduiding voor inhoud 2"/>
          <p:cNvSpPr>
            <a:spLocks noGrp="1"/>
          </p:cNvSpPr>
          <p:nvPr>
            <p:ph idx="1"/>
          </p:nvPr>
        </p:nvSpPr>
        <p:spPr>
          <a:xfrm>
            <a:off x="3941245" y="300988"/>
            <a:ext cx="5635349"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504032" y="1581933"/>
            <a:ext cx="3316456" cy="5171028"/>
          </a:xfrm>
        </p:spPr>
        <p:txBody>
          <a:bodyPr/>
          <a:lstStyle>
            <a:lvl1pPr marL="0" indent="0">
              <a:buNone/>
              <a:defRPr sz="15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8EEC1CB-0479-4345-B51D-A1AC8033F74F}" type="datetimeFigureOut">
              <a:rPr lang="nl-NL" smtClean="0"/>
              <a:t>30-3-2016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F8F5FA3-7D1D-7143-86C6-736EF6EFBFEA}" type="slidenum">
              <a:rPr lang="nl-NL" smtClean="0"/>
              <a:t>‹#›</a:t>
            </a:fld>
            <a:endParaRPr lang="nl-NL"/>
          </a:p>
        </p:txBody>
      </p:sp>
    </p:spTree>
    <p:extLst>
      <p:ext uri="{BB962C8B-B14F-4D97-AF65-F5344CB8AC3E}">
        <p14:creationId xmlns:p14="http://schemas.microsoft.com/office/powerpoint/2010/main" val="2982579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975873" y="5291772"/>
            <a:ext cx="6048375" cy="624724"/>
          </a:xfrm>
        </p:spPr>
        <p:txBody>
          <a:bodyPr anchor="b"/>
          <a:lstStyle>
            <a:lvl1pPr algn="l">
              <a:defRPr sz="22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975873" y="675471"/>
            <a:ext cx="6048375" cy="4535805"/>
          </a:xfrm>
        </p:spPr>
        <p:txBody>
          <a:bodyPr/>
          <a:lstStyle>
            <a:lvl1pPr marL="0" indent="0">
              <a:buNone/>
              <a:defRPr sz="3500"/>
            </a:lvl1pPr>
            <a:lvl2pPr marL="503972" indent="0">
              <a:buNone/>
              <a:defRPr sz="3100"/>
            </a:lvl2pPr>
            <a:lvl3pPr marL="1007943" indent="0">
              <a:buNone/>
              <a:defRPr sz="2600"/>
            </a:lvl3pPr>
            <a:lvl4pPr marL="1511915" indent="0">
              <a:buNone/>
              <a:defRPr sz="2200"/>
            </a:lvl4pPr>
            <a:lvl5pPr marL="2015886" indent="0">
              <a:buNone/>
              <a:defRPr sz="2200"/>
            </a:lvl5pPr>
            <a:lvl6pPr marL="2519858" indent="0">
              <a:buNone/>
              <a:defRPr sz="2200"/>
            </a:lvl6pPr>
            <a:lvl7pPr marL="3023829" indent="0">
              <a:buNone/>
              <a:defRPr sz="2200"/>
            </a:lvl7pPr>
            <a:lvl8pPr marL="3527801" indent="0">
              <a:buNone/>
              <a:defRPr sz="2200"/>
            </a:lvl8pPr>
            <a:lvl9pPr marL="4031772" indent="0">
              <a:buNone/>
              <a:defRPr sz="2200"/>
            </a:lvl9pPr>
          </a:lstStyle>
          <a:p>
            <a:r>
              <a:rPr lang="nl-NL" smtClean="0"/>
              <a:t>Klik op het pictogram als u een afbeelding wilt toevoegen</a:t>
            </a:r>
            <a:endParaRPr lang="nl-NL"/>
          </a:p>
        </p:txBody>
      </p:sp>
      <p:sp>
        <p:nvSpPr>
          <p:cNvPr id="4" name="Tijdelijke aanduiding voor tekst 3"/>
          <p:cNvSpPr>
            <a:spLocks noGrp="1"/>
          </p:cNvSpPr>
          <p:nvPr>
            <p:ph type="body" sz="half" idx="2"/>
          </p:nvPr>
        </p:nvSpPr>
        <p:spPr>
          <a:xfrm>
            <a:off x="1975873" y="5916496"/>
            <a:ext cx="6048375" cy="887211"/>
          </a:xfrm>
        </p:spPr>
        <p:txBody>
          <a:bodyPr/>
          <a:lstStyle>
            <a:lvl1pPr marL="0" indent="0">
              <a:buNone/>
              <a:defRPr sz="15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8EEC1CB-0479-4345-B51D-A1AC8033F74F}" type="datetimeFigureOut">
              <a:rPr lang="nl-NL" smtClean="0"/>
              <a:t>30-3-2016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F8F5FA3-7D1D-7143-86C6-736EF6EFBFEA}" type="slidenum">
              <a:rPr lang="nl-NL" smtClean="0"/>
              <a:t>‹#›</a:t>
            </a:fld>
            <a:endParaRPr lang="nl-NL"/>
          </a:p>
        </p:txBody>
      </p:sp>
    </p:spTree>
    <p:extLst>
      <p:ext uri="{BB962C8B-B14F-4D97-AF65-F5344CB8AC3E}">
        <p14:creationId xmlns:p14="http://schemas.microsoft.com/office/powerpoint/2010/main" val="3357207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504031" y="302737"/>
            <a:ext cx="9072563" cy="1259946"/>
          </a:xfrm>
          <a:prstGeom prst="rect">
            <a:avLst/>
          </a:prstGeom>
        </p:spPr>
        <p:txBody>
          <a:bodyPr vert="horz" lIns="100794" tIns="50397" rIns="100794" bIns="50397" rtlCol="0" anchor="ctr">
            <a:normAutofit/>
          </a:bodyPr>
          <a:lstStyle/>
          <a:p>
            <a:r>
              <a:rPr lang="en-US" smtClean="0"/>
              <a:t>Titelstijl van model bewerken</a:t>
            </a:r>
            <a:endParaRPr lang="nl-NL"/>
          </a:p>
        </p:txBody>
      </p:sp>
      <p:sp>
        <p:nvSpPr>
          <p:cNvPr id="3" name="Tijdelijke aanduiding voor tekst 2"/>
          <p:cNvSpPr>
            <a:spLocks noGrp="1"/>
          </p:cNvSpPr>
          <p:nvPr>
            <p:ph type="body" idx="1"/>
          </p:nvPr>
        </p:nvSpPr>
        <p:spPr>
          <a:xfrm>
            <a:off x="504031" y="1763925"/>
            <a:ext cx="9072563" cy="4989036"/>
          </a:xfrm>
          <a:prstGeom prst="rect">
            <a:avLst/>
          </a:prstGeom>
        </p:spPr>
        <p:txBody>
          <a:bodyPr vert="horz" lIns="100794" tIns="50397" rIns="100794" bIns="50397" rtlCol="0">
            <a:normAutofit/>
          </a:body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nl-NL"/>
          </a:p>
        </p:txBody>
      </p:sp>
      <p:sp>
        <p:nvSpPr>
          <p:cNvPr id="4" name="Tijdelijke aanduiding voor datum 3"/>
          <p:cNvSpPr>
            <a:spLocks noGrp="1"/>
          </p:cNvSpPr>
          <p:nvPr>
            <p:ph type="dt" sz="half" idx="2"/>
          </p:nvPr>
        </p:nvSpPr>
        <p:spPr>
          <a:xfrm>
            <a:off x="504031" y="7006699"/>
            <a:ext cx="2352146" cy="402483"/>
          </a:xfrm>
          <a:prstGeom prst="rect">
            <a:avLst/>
          </a:prstGeom>
        </p:spPr>
        <p:txBody>
          <a:bodyPr vert="horz" lIns="100794" tIns="50397" rIns="100794" bIns="50397" rtlCol="0" anchor="ctr"/>
          <a:lstStyle>
            <a:lvl1pPr algn="l">
              <a:defRPr sz="1300">
                <a:solidFill>
                  <a:schemeClr val="tx1">
                    <a:tint val="75000"/>
                  </a:schemeClr>
                </a:solidFill>
              </a:defRPr>
            </a:lvl1pPr>
          </a:lstStyle>
          <a:p>
            <a:fld id="{98EEC1CB-0479-4345-B51D-A1AC8033F74F}" type="datetimeFigureOut">
              <a:rPr lang="nl-NL" smtClean="0"/>
              <a:t>30-3-2016</a:t>
            </a:fld>
            <a:endParaRPr lang="nl-NL"/>
          </a:p>
        </p:txBody>
      </p:sp>
      <p:sp>
        <p:nvSpPr>
          <p:cNvPr id="5" name="Tijdelijke aanduiding voor voettekst 4"/>
          <p:cNvSpPr>
            <a:spLocks noGrp="1"/>
          </p:cNvSpPr>
          <p:nvPr>
            <p:ph type="ftr" sz="quarter" idx="3"/>
          </p:nvPr>
        </p:nvSpPr>
        <p:spPr>
          <a:xfrm>
            <a:off x="3444214" y="7006699"/>
            <a:ext cx="3192198" cy="402483"/>
          </a:xfrm>
          <a:prstGeom prst="rect">
            <a:avLst/>
          </a:prstGeom>
        </p:spPr>
        <p:txBody>
          <a:bodyPr vert="horz" lIns="100794" tIns="50397" rIns="100794" bIns="50397" rtlCol="0" anchor="ctr"/>
          <a:lstStyle>
            <a:lvl1pPr algn="ctr">
              <a:defRPr sz="13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7224448" y="7006699"/>
            <a:ext cx="2352146" cy="402483"/>
          </a:xfrm>
          <a:prstGeom prst="rect">
            <a:avLst/>
          </a:prstGeom>
        </p:spPr>
        <p:txBody>
          <a:bodyPr vert="horz" lIns="100794" tIns="50397" rIns="100794" bIns="50397" rtlCol="0" anchor="ctr"/>
          <a:lstStyle>
            <a:lvl1pPr algn="r">
              <a:defRPr sz="1300">
                <a:solidFill>
                  <a:schemeClr val="tx1">
                    <a:tint val="75000"/>
                  </a:schemeClr>
                </a:solidFill>
              </a:defRPr>
            </a:lvl1pPr>
          </a:lstStyle>
          <a:p>
            <a:fld id="{BF8F5FA3-7D1D-7143-86C6-736EF6EFBFEA}" type="slidenum">
              <a:rPr lang="nl-NL" smtClean="0"/>
              <a:t>‹#›</a:t>
            </a:fld>
            <a:endParaRPr lang="nl-NL"/>
          </a:p>
        </p:txBody>
      </p:sp>
    </p:spTree>
    <p:extLst>
      <p:ext uri="{BB962C8B-B14F-4D97-AF65-F5344CB8AC3E}">
        <p14:creationId xmlns:p14="http://schemas.microsoft.com/office/powerpoint/2010/main" val="2074154643"/>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xStyles>
    <p:titleStyle>
      <a:lvl1pPr algn="ctr" defTabSz="503972" rtl="0" eaLnBrk="1" latinLnBrk="0" hangingPunct="1">
        <a:spcBef>
          <a:spcPct val="0"/>
        </a:spcBef>
        <a:buNone/>
        <a:defRPr sz="4900" kern="1200">
          <a:solidFill>
            <a:schemeClr val="tx1"/>
          </a:solidFill>
          <a:latin typeface="+mj-lt"/>
          <a:ea typeface="+mj-ea"/>
          <a:cs typeface="+mj-cs"/>
        </a:defRPr>
      </a:lvl1pPr>
    </p:titleStyle>
    <p:bodyStyle>
      <a:lvl1pPr marL="377979" indent="-377979" algn="l" defTabSz="503972" rtl="0" eaLnBrk="1" latinLnBrk="0" hangingPunct="1">
        <a:spcBef>
          <a:spcPct val="20000"/>
        </a:spcBef>
        <a:buFont typeface="Arial"/>
        <a:buChar char="•"/>
        <a:defRPr sz="3500" kern="1200">
          <a:solidFill>
            <a:schemeClr val="tx1"/>
          </a:solidFill>
          <a:latin typeface="+mn-lt"/>
          <a:ea typeface="+mn-ea"/>
          <a:cs typeface="+mn-cs"/>
        </a:defRPr>
      </a:lvl1pPr>
      <a:lvl2pPr marL="818954" indent="-314982" algn="l" defTabSz="503972" rtl="0" eaLnBrk="1" latinLnBrk="0" hangingPunct="1">
        <a:spcBef>
          <a:spcPct val="20000"/>
        </a:spcBef>
        <a:buFont typeface="Arial"/>
        <a:buChar char="–"/>
        <a:defRPr sz="3100" kern="1200">
          <a:solidFill>
            <a:schemeClr val="tx1"/>
          </a:solidFill>
          <a:latin typeface="+mn-lt"/>
          <a:ea typeface="+mn-ea"/>
          <a:cs typeface="+mn-cs"/>
        </a:defRPr>
      </a:lvl2pPr>
      <a:lvl3pPr marL="1259929" indent="-251986" algn="l" defTabSz="503972" rtl="0" eaLnBrk="1" latinLnBrk="0" hangingPunct="1">
        <a:spcBef>
          <a:spcPct val="20000"/>
        </a:spcBef>
        <a:buFont typeface="Arial"/>
        <a:buChar char="•"/>
        <a:defRPr sz="2600" kern="1200">
          <a:solidFill>
            <a:schemeClr val="tx1"/>
          </a:solidFill>
          <a:latin typeface="+mn-lt"/>
          <a:ea typeface="+mn-ea"/>
          <a:cs typeface="+mn-cs"/>
        </a:defRPr>
      </a:lvl3pPr>
      <a:lvl4pPr marL="1763900" indent="-251986" algn="l" defTabSz="503972" rtl="0" eaLnBrk="1" latinLnBrk="0" hangingPunct="1">
        <a:spcBef>
          <a:spcPct val="20000"/>
        </a:spcBef>
        <a:buFont typeface="Arial"/>
        <a:buChar char="–"/>
        <a:defRPr sz="2200" kern="1200">
          <a:solidFill>
            <a:schemeClr val="tx1"/>
          </a:solidFill>
          <a:latin typeface="+mn-lt"/>
          <a:ea typeface="+mn-ea"/>
          <a:cs typeface="+mn-cs"/>
        </a:defRPr>
      </a:lvl4pPr>
      <a:lvl5pPr marL="2267872" indent="-251986" algn="l" defTabSz="503972" rtl="0" eaLnBrk="1" latinLnBrk="0" hangingPunct="1">
        <a:spcBef>
          <a:spcPct val="20000"/>
        </a:spcBef>
        <a:buFont typeface="Arial"/>
        <a:buChar char="»"/>
        <a:defRPr sz="2200" kern="1200">
          <a:solidFill>
            <a:schemeClr val="tx1"/>
          </a:solidFill>
          <a:latin typeface="+mn-lt"/>
          <a:ea typeface="+mn-ea"/>
          <a:cs typeface="+mn-cs"/>
        </a:defRPr>
      </a:lvl5pPr>
      <a:lvl6pPr marL="2771844" indent="-251986" algn="l" defTabSz="503972" rtl="0" eaLnBrk="1" latinLnBrk="0" hangingPunct="1">
        <a:spcBef>
          <a:spcPct val="20000"/>
        </a:spcBef>
        <a:buFont typeface="Arial"/>
        <a:buChar char="•"/>
        <a:defRPr sz="2200" kern="1200">
          <a:solidFill>
            <a:schemeClr val="tx1"/>
          </a:solidFill>
          <a:latin typeface="+mn-lt"/>
          <a:ea typeface="+mn-ea"/>
          <a:cs typeface="+mn-cs"/>
        </a:defRPr>
      </a:lvl6pPr>
      <a:lvl7pPr marL="3275815" indent="-251986" algn="l" defTabSz="503972" rtl="0" eaLnBrk="1" latinLnBrk="0" hangingPunct="1">
        <a:spcBef>
          <a:spcPct val="20000"/>
        </a:spcBef>
        <a:buFont typeface="Arial"/>
        <a:buChar char="•"/>
        <a:defRPr sz="2200" kern="1200">
          <a:solidFill>
            <a:schemeClr val="tx1"/>
          </a:solidFill>
          <a:latin typeface="+mn-lt"/>
          <a:ea typeface="+mn-ea"/>
          <a:cs typeface="+mn-cs"/>
        </a:defRPr>
      </a:lvl7pPr>
      <a:lvl8pPr marL="3779787" indent="-251986" algn="l" defTabSz="503972" rtl="0" eaLnBrk="1" latinLnBrk="0" hangingPunct="1">
        <a:spcBef>
          <a:spcPct val="20000"/>
        </a:spcBef>
        <a:buFont typeface="Arial"/>
        <a:buChar char="•"/>
        <a:defRPr sz="2200" kern="1200">
          <a:solidFill>
            <a:schemeClr val="tx1"/>
          </a:solidFill>
          <a:latin typeface="+mn-lt"/>
          <a:ea typeface="+mn-ea"/>
          <a:cs typeface="+mn-cs"/>
        </a:defRPr>
      </a:lvl8pPr>
      <a:lvl9pPr marL="4283758" indent="-251986" algn="l" defTabSz="50397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nl-NL"/>
      </a:defPPr>
      <a:lvl1pPr marL="0" algn="l" defTabSz="503972" rtl="0" eaLnBrk="1" latinLnBrk="0" hangingPunct="1">
        <a:defRPr sz="2000" kern="1200">
          <a:solidFill>
            <a:schemeClr val="tx1"/>
          </a:solidFill>
          <a:latin typeface="+mn-lt"/>
          <a:ea typeface="+mn-ea"/>
          <a:cs typeface="+mn-cs"/>
        </a:defRPr>
      </a:lvl1pPr>
      <a:lvl2pPr marL="503972" algn="l" defTabSz="503972" rtl="0" eaLnBrk="1" latinLnBrk="0" hangingPunct="1">
        <a:defRPr sz="2000" kern="1200">
          <a:solidFill>
            <a:schemeClr val="tx1"/>
          </a:solidFill>
          <a:latin typeface="+mn-lt"/>
          <a:ea typeface="+mn-ea"/>
          <a:cs typeface="+mn-cs"/>
        </a:defRPr>
      </a:lvl2pPr>
      <a:lvl3pPr marL="1007943" algn="l" defTabSz="503972" rtl="0" eaLnBrk="1" latinLnBrk="0" hangingPunct="1">
        <a:defRPr sz="2000" kern="1200">
          <a:solidFill>
            <a:schemeClr val="tx1"/>
          </a:solidFill>
          <a:latin typeface="+mn-lt"/>
          <a:ea typeface="+mn-ea"/>
          <a:cs typeface="+mn-cs"/>
        </a:defRPr>
      </a:lvl3pPr>
      <a:lvl4pPr marL="1511915" algn="l" defTabSz="503972" rtl="0" eaLnBrk="1" latinLnBrk="0" hangingPunct="1">
        <a:defRPr sz="2000" kern="1200">
          <a:solidFill>
            <a:schemeClr val="tx1"/>
          </a:solidFill>
          <a:latin typeface="+mn-lt"/>
          <a:ea typeface="+mn-ea"/>
          <a:cs typeface="+mn-cs"/>
        </a:defRPr>
      </a:lvl4pPr>
      <a:lvl5pPr marL="2015886" algn="l" defTabSz="503972" rtl="0" eaLnBrk="1" latinLnBrk="0" hangingPunct="1">
        <a:defRPr sz="2000" kern="1200">
          <a:solidFill>
            <a:schemeClr val="tx1"/>
          </a:solidFill>
          <a:latin typeface="+mn-lt"/>
          <a:ea typeface="+mn-ea"/>
          <a:cs typeface="+mn-cs"/>
        </a:defRPr>
      </a:lvl5pPr>
      <a:lvl6pPr marL="2519858" algn="l" defTabSz="503972" rtl="0" eaLnBrk="1" latinLnBrk="0" hangingPunct="1">
        <a:defRPr sz="2000" kern="1200">
          <a:solidFill>
            <a:schemeClr val="tx1"/>
          </a:solidFill>
          <a:latin typeface="+mn-lt"/>
          <a:ea typeface="+mn-ea"/>
          <a:cs typeface="+mn-cs"/>
        </a:defRPr>
      </a:lvl6pPr>
      <a:lvl7pPr marL="3023829" algn="l" defTabSz="503972" rtl="0" eaLnBrk="1" latinLnBrk="0" hangingPunct="1">
        <a:defRPr sz="2000" kern="1200">
          <a:solidFill>
            <a:schemeClr val="tx1"/>
          </a:solidFill>
          <a:latin typeface="+mn-lt"/>
          <a:ea typeface="+mn-ea"/>
          <a:cs typeface="+mn-cs"/>
        </a:defRPr>
      </a:lvl7pPr>
      <a:lvl8pPr marL="3527801" algn="l" defTabSz="503972" rtl="0" eaLnBrk="1" latinLnBrk="0" hangingPunct="1">
        <a:defRPr sz="2000" kern="1200">
          <a:solidFill>
            <a:schemeClr val="tx1"/>
          </a:solidFill>
          <a:latin typeface="+mn-lt"/>
          <a:ea typeface="+mn-ea"/>
          <a:cs typeface="+mn-cs"/>
        </a:defRPr>
      </a:lvl8pPr>
      <a:lvl9pPr marL="4031772" algn="l" defTabSz="50397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cw6y4XBPfO0"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 name="CustomShape 1"/>
          <p:cNvSpPr/>
          <p:nvPr/>
        </p:nvSpPr>
        <p:spPr>
          <a:xfrm>
            <a:off x="478315" y="1475581"/>
            <a:ext cx="9064800" cy="437115"/>
          </a:xfrm>
          <a:prstGeom prst="rect">
            <a:avLst/>
          </a:prstGeom>
          <a:noFill/>
          <a:ln>
            <a:noFill/>
          </a:ln>
        </p:spPr>
        <p:txBody>
          <a:bodyPr lIns="0" tIns="0" rIns="0" bIns="0" anchor="ctr"/>
          <a:lstStyle/>
          <a:p>
            <a:pPr algn="ctr">
              <a:lnSpc>
                <a:spcPct val="100000"/>
              </a:lnSpc>
            </a:pPr>
            <a:r>
              <a:rPr lang="nl-NL" sz="3200" cap="all" dirty="0">
                <a:solidFill>
                  <a:schemeClr val="tx1">
                    <a:lumMod val="75000"/>
                    <a:lumOff val="25000"/>
                  </a:schemeClr>
                </a:solidFill>
                <a:latin typeface="Arial"/>
              </a:rPr>
              <a:t>Kerninstrumenten</a:t>
            </a:r>
            <a:endParaRPr sz="3200" cap="all" dirty="0">
              <a:solidFill>
                <a:schemeClr val="tx1">
                  <a:lumMod val="75000"/>
                  <a:lumOff val="2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825842633"/>
              </p:ext>
            </p:extLst>
          </p:nvPr>
        </p:nvGraphicFramePr>
        <p:xfrm>
          <a:off x="3168104" y="2163265"/>
          <a:ext cx="6569565" cy="3850444"/>
        </p:xfrm>
        <a:graphic>
          <a:graphicData uri="http://schemas.openxmlformats.org/drawingml/2006/table">
            <a:tbl>
              <a:tblPr firstRow="1" bandRow="1">
                <a:tableStyleId>{5C22544A-7EE6-4342-B048-85BDC9FD1C3A}</a:tableStyleId>
              </a:tblPr>
              <a:tblGrid>
                <a:gridCol w="1434655"/>
                <a:gridCol w="1931445"/>
                <a:gridCol w="3203465"/>
              </a:tblGrid>
              <a:tr h="1410767">
                <a:tc>
                  <a:txBody>
                    <a:bodyPr/>
                    <a:lstStyle/>
                    <a:p>
                      <a:r>
                        <a:rPr lang="nl-NL" sz="1800" b="0" dirty="0" smtClean="0">
                          <a:solidFill>
                            <a:schemeClr val="tx1"/>
                          </a:solidFill>
                          <a:latin typeface="Arial" panose="020B0604020202020204" pitchFamily="34" charset="0"/>
                          <a:cs typeface="Arial" panose="020B0604020202020204" pitchFamily="34" charset="0"/>
                        </a:rPr>
                        <a:t>Rijk</a:t>
                      </a:r>
                      <a:endParaRPr lang="nl-NL" sz="1800" b="0" dirty="0">
                        <a:solidFill>
                          <a:schemeClr val="tx1"/>
                        </a:solidFill>
                        <a:latin typeface="Arial" panose="020B0604020202020204" pitchFamily="34" charset="0"/>
                        <a:cs typeface="Arial" panose="020B0604020202020204" pitchFamily="34" charset="0"/>
                      </a:endParaRPr>
                    </a:p>
                  </a:txBody>
                  <a:tcPr>
                    <a:solidFill>
                      <a:srgbClr val="3A96CE">
                        <a:alpha val="60000"/>
                      </a:srgbClr>
                    </a:solidFill>
                  </a:tcPr>
                </a:tc>
                <a:tc>
                  <a:txBody>
                    <a:bodyPr/>
                    <a:lstStyle/>
                    <a:p>
                      <a:r>
                        <a:rPr lang="nl-NL" sz="1800" b="0" dirty="0" smtClean="0">
                          <a:solidFill>
                            <a:schemeClr val="tx1"/>
                          </a:solidFill>
                          <a:latin typeface="Arial" panose="020B0604020202020204" pitchFamily="34" charset="0"/>
                          <a:cs typeface="Arial" panose="020B0604020202020204" pitchFamily="34" charset="0"/>
                        </a:rPr>
                        <a:t>Omgevingsvisie</a:t>
                      </a:r>
                    </a:p>
                    <a:p>
                      <a:endParaRPr lang="nl-NL" sz="1800" b="0" dirty="0" smtClean="0">
                        <a:solidFill>
                          <a:schemeClr val="tx1"/>
                        </a:solidFill>
                        <a:latin typeface="Arial" panose="020B0604020202020204" pitchFamily="34" charset="0"/>
                        <a:cs typeface="Arial" panose="020B0604020202020204" pitchFamily="34" charset="0"/>
                      </a:endParaRPr>
                    </a:p>
                    <a:p>
                      <a:r>
                        <a:rPr lang="nl-NL" sz="1800" b="0" dirty="0" smtClean="0">
                          <a:solidFill>
                            <a:schemeClr val="tx1"/>
                          </a:solidFill>
                          <a:latin typeface="Arial" panose="020B0604020202020204" pitchFamily="34" charset="0"/>
                          <a:cs typeface="Arial" panose="020B0604020202020204" pitchFamily="34" charset="0"/>
                        </a:rPr>
                        <a:t>Programma</a:t>
                      </a:r>
                      <a:endParaRPr lang="nl-NL" sz="1800" b="0" dirty="0">
                        <a:solidFill>
                          <a:schemeClr val="tx1"/>
                        </a:solidFill>
                        <a:latin typeface="Arial" panose="020B0604020202020204" pitchFamily="34" charset="0"/>
                        <a:cs typeface="Arial" panose="020B0604020202020204" pitchFamily="34" charset="0"/>
                      </a:endParaRPr>
                    </a:p>
                  </a:txBody>
                  <a:tcPr>
                    <a:solidFill>
                      <a:srgbClr val="3A96CE">
                        <a:alpha val="60000"/>
                      </a:srgbClr>
                    </a:solidFill>
                  </a:tcPr>
                </a:tc>
                <a:tc>
                  <a:txBody>
                    <a:bodyPr/>
                    <a:lstStyle/>
                    <a:p>
                      <a:pPr marL="285750" indent="-285750">
                        <a:buFont typeface="Arial" panose="020B0604020202020204" pitchFamily="34" charset="0"/>
                        <a:buChar char="•"/>
                      </a:pPr>
                      <a:r>
                        <a:rPr lang="nl-NL" sz="1800" b="0" dirty="0" smtClean="0">
                          <a:solidFill>
                            <a:schemeClr val="tx1"/>
                          </a:solidFill>
                          <a:latin typeface="Arial" panose="020B0604020202020204" pitchFamily="34" charset="0"/>
                          <a:cs typeface="Arial" panose="020B0604020202020204" pitchFamily="34" charset="0"/>
                        </a:rPr>
                        <a:t>AMvB </a:t>
                      </a:r>
                    </a:p>
                    <a:p>
                      <a:pPr marL="285750" indent="-285750">
                        <a:buFont typeface="Arial" panose="020B0604020202020204" pitchFamily="34" charset="0"/>
                        <a:buChar char="•"/>
                      </a:pPr>
                      <a:r>
                        <a:rPr lang="nl-NL" sz="1800" b="0" dirty="0" smtClean="0">
                          <a:solidFill>
                            <a:schemeClr val="tx1"/>
                          </a:solidFill>
                          <a:latin typeface="Arial" panose="020B0604020202020204" pitchFamily="34" charset="0"/>
                          <a:cs typeface="Arial" panose="020B0604020202020204" pitchFamily="34" charset="0"/>
                        </a:rPr>
                        <a:t>Instructies </a:t>
                      </a:r>
                    </a:p>
                    <a:p>
                      <a:pPr marL="285750" indent="-285750">
                        <a:buFont typeface="Arial" panose="020B0604020202020204" pitchFamily="34" charset="0"/>
                        <a:buChar char="•"/>
                      </a:pPr>
                      <a:r>
                        <a:rPr lang="nl-NL" sz="1800" b="0" dirty="0" smtClean="0">
                          <a:solidFill>
                            <a:schemeClr val="tx1"/>
                          </a:solidFill>
                          <a:latin typeface="Arial" panose="020B0604020202020204" pitchFamily="34" charset="0"/>
                          <a:cs typeface="Arial" panose="020B0604020202020204" pitchFamily="34" charset="0"/>
                        </a:rPr>
                        <a:t>Projectbesluit</a:t>
                      </a:r>
                    </a:p>
                    <a:p>
                      <a:pPr marL="285750" indent="-285750">
                        <a:buFont typeface="Arial" panose="020B0604020202020204" pitchFamily="34" charset="0"/>
                        <a:buChar char="•"/>
                      </a:pPr>
                      <a:r>
                        <a:rPr lang="nl-NL" sz="1800" b="0" dirty="0" smtClean="0">
                          <a:solidFill>
                            <a:schemeClr val="tx1"/>
                          </a:solidFill>
                          <a:latin typeface="Arial" panose="020B0604020202020204" pitchFamily="34" charset="0"/>
                          <a:cs typeface="Arial" panose="020B0604020202020204" pitchFamily="34" charset="0"/>
                        </a:rPr>
                        <a:t>Omgevingsvergunning</a:t>
                      </a:r>
                      <a:endParaRPr lang="nl-NL" sz="1800" b="0" dirty="0">
                        <a:solidFill>
                          <a:schemeClr val="tx1"/>
                        </a:solidFill>
                        <a:latin typeface="Arial" panose="020B0604020202020204" pitchFamily="34" charset="0"/>
                        <a:cs typeface="Arial" panose="020B0604020202020204" pitchFamily="34" charset="0"/>
                      </a:endParaRPr>
                    </a:p>
                  </a:txBody>
                  <a:tcPr>
                    <a:solidFill>
                      <a:srgbClr val="3A96CE">
                        <a:alpha val="60000"/>
                      </a:srgbClr>
                    </a:solidFill>
                  </a:tcPr>
                </a:tc>
              </a:tr>
              <a:tr h="1250957">
                <a:tc>
                  <a:txBody>
                    <a:bodyPr/>
                    <a:lstStyle/>
                    <a:p>
                      <a:r>
                        <a:rPr lang="nl-NL" sz="1800" dirty="0" smtClean="0">
                          <a:solidFill>
                            <a:schemeClr val="tx1"/>
                          </a:solidFill>
                          <a:latin typeface="Arial" panose="020B0604020202020204" pitchFamily="34" charset="0"/>
                          <a:cs typeface="Arial" panose="020B0604020202020204" pitchFamily="34" charset="0"/>
                        </a:rPr>
                        <a:t>Provincie</a:t>
                      </a:r>
                      <a:endParaRPr lang="nl-NL" sz="1800" dirty="0">
                        <a:solidFill>
                          <a:schemeClr val="tx1"/>
                        </a:solidFill>
                        <a:latin typeface="Arial" panose="020B0604020202020204" pitchFamily="34" charset="0"/>
                        <a:cs typeface="Arial" panose="020B0604020202020204" pitchFamily="34" charset="0"/>
                      </a:endParaRPr>
                    </a:p>
                  </a:txBody>
                  <a:tcPr>
                    <a:solidFill>
                      <a:srgbClr val="51B06C">
                        <a:alpha val="60000"/>
                      </a:srgbClr>
                    </a:solidFill>
                  </a:tcPr>
                </a:tc>
                <a:tc>
                  <a:txBody>
                    <a:bodyPr/>
                    <a:lstStyle/>
                    <a:p>
                      <a:r>
                        <a:rPr lang="nl-NL" sz="1800" dirty="0" smtClean="0">
                          <a:solidFill>
                            <a:schemeClr val="tx1"/>
                          </a:solidFill>
                          <a:latin typeface="Arial" panose="020B0604020202020204" pitchFamily="34" charset="0"/>
                          <a:cs typeface="Arial" panose="020B0604020202020204" pitchFamily="34" charset="0"/>
                        </a:rPr>
                        <a:t>Omgevingsvisie</a:t>
                      </a:r>
                    </a:p>
                    <a:p>
                      <a:endParaRPr lang="nl-NL" sz="1800" dirty="0" smtClean="0">
                        <a:solidFill>
                          <a:schemeClr val="tx1"/>
                        </a:solidFill>
                        <a:latin typeface="Arial" panose="020B0604020202020204" pitchFamily="34" charset="0"/>
                        <a:cs typeface="Arial" panose="020B0604020202020204" pitchFamily="34" charset="0"/>
                      </a:endParaRPr>
                    </a:p>
                    <a:p>
                      <a:r>
                        <a:rPr lang="nl-NL" sz="1800" dirty="0" smtClean="0">
                          <a:solidFill>
                            <a:schemeClr val="tx1"/>
                          </a:solidFill>
                          <a:latin typeface="Arial" panose="020B0604020202020204" pitchFamily="34" charset="0"/>
                          <a:cs typeface="Arial" panose="020B0604020202020204" pitchFamily="34" charset="0"/>
                        </a:rPr>
                        <a:t>Programma</a:t>
                      </a:r>
                      <a:endParaRPr lang="nl-NL" sz="1800" dirty="0">
                        <a:solidFill>
                          <a:schemeClr val="tx1"/>
                        </a:solidFill>
                        <a:latin typeface="Arial" panose="020B0604020202020204" pitchFamily="34" charset="0"/>
                        <a:cs typeface="Arial" panose="020B0604020202020204" pitchFamily="34" charset="0"/>
                      </a:endParaRPr>
                    </a:p>
                  </a:txBody>
                  <a:tcPr>
                    <a:solidFill>
                      <a:srgbClr val="51B06C">
                        <a:alpha val="60000"/>
                      </a:srgbClr>
                    </a:solidFill>
                  </a:tcPr>
                </a:tc>
                <a:tc>
                  <a:txBody>
                    <a:bodyPr/>
                    <a:lstStyle/>
                    <a:p>
                      <a:pPr marL="285750" indent="-285750">
                        <a:buFont typeface="Arial" panose="020B0604020202020204" pitchFamily="34" charset="0"/>
                        <a:buChar char="•"/>
                      </a:pPr>
                      <a:r>
                        <a:rPr lang="nl-NL" sz="1800" dirty="0" smtClean="0">
                          <a:solidFill>
                            <a:schemeClr val="tx1"/>
                          </a:solidFill>
                          <a:latin typeface="Arial" panose="020B0604020202020204" pitchFamily="34" charset="0"/>
                          <a:cs typeface="Arial" panose="020B0604020202020204" pitchFamily="34" charset="0"/>
                        </a:rPr>
                        <a:t>Verordening</a:t>
                      </a:r>
                    </a:p>
                    <a:p>
                      <a:pPr marL="285750" indent="-285750">
                        <a:buFont typeface="Arial" panose="020B0604020202020204" pitchFamily="34" charset="0"/>
                        <a:buChar char="•"/>
                      </a:pPr>
                      <a:r>
                        <a:rPr lang="nl-NL" sz="1800" dirty="0" smtClean="0">
                          <a:solidFill>
                            <a:schemeClr val="tx1"/>
                          </a:solidFill>
                          <a:latin typeface="Arial" panose="020B0604020202020204" pitchFamily="34" charset="0"/>
                          <a:cs typeface="Arial" panose="020B0604020202020204" pitchFamily="34" charset="0"/>
                        </a:rPr>
                        <a:t>Instructies</a:t>
                      </a:r>
                    </a:p>
                    <a:p>
                      <a:pPr marL="285750" indent="-285750">
                        <a:buFont typeface="Arial" panose="020B0604020202020204" pitchFamily="34" charset="0"/>
                        <a:buChar char="•"/>
                      </a:pPr>
                      <a:r>
                        <a:rPr lang="nl-NL" sz="1800" dirty="0" smtClean="0">
                          <a:solidFill>
                            <a:schemeClr val="tx1"/>
                          </a:solidFill>
                          <a:latin typeface="Arial" panose="020B0604020202020204" pitchFamily="34" charset="0"/>
                          <a:cs typeface="Arial" panose="020B0604020202020204" pitchFamily="34" charset="0"/>
                        </a:rPr>
                        <a:t>Projectbesluit</a:t>
                      </a:r>
                    </a:p>
                    <a:p>
                      <a:pPr marL="285750" indent="-285750">
                        <a:buFont typeface="Arial" panose="020B0604020202020204" pitchFamily="34" charset="0"/>
                        <a:buChar char="•"/>
                      </a:pPr>
                      <a:r>
                        <a:rPr lang="nl-NL" sz="1800" dirty="0" smtClean="0">
                          <a:solidFill>
                            <a:schemeClr val="tx1"/>
                          </a:solidFill>
                          <a:latin typeface="Arial" panose="020B0604020202020204" pitchFamily="34" charset="0"/>
                          <a:cs typeface="Arial" panose="020B0604020202020204" pitchFamily="34" charset="0"/>
                        </a:rPr>
                        <a:t>Omgevingsvergunning</a:t>
                      </a:r>
                      <a:endParaRPr lang="nl-NL" sz="1800" dirty="0">
                        <a:solidFill>
                          <a:schemeClr val="tx1"/>
                        </a:solidFill>
                        <a:latin typeface="Arial" panose="020B0604020202020204" pitchFamily="34" charset="0"/>
                        <a:cs typeface="Arial" panose="020B0604020202020204" pitchFamily="34" charset="0"/>
                      </a:endParaRPr>
                    </a:p>
                  </a:txBody>
                  <a:tcPr>
                    <a:solidFill>
                      <a:srgbClr val="51B06C">
                        <a:alpha val="60000"/>
                      </a:srgbClr>
                    </a:solidFill>
                  </a:tcPr>
                </a:tc>
              </a:tr>
              <a:tr h="754596">
                <a:tc>
                  <a:txBody>
                    <a:bodyPr/>
                    <a:lstStyle/>
                    <a:p>
                      <a:r>
                        <a:rPr lang="nl-NL" sz="1800" dirty="0" smtClean="0">
                          <a:solidFill>
                            <a:schemeClr val="tx1"/>
                          </a:solidFill>
                          <a:latin typeface="Arial" panose="020B0604020202020204" pitchFamily="34" charset="0"/>
                          <a:cs typeface="Arial" panose="020B0604020202020204" pitchFamily="34" charset="0"/>
                        </a:rPr>
                        <a:t>Gemeente</a:t>
                      </a:r>
                      <a:endParaRPr lang="nl-NL" sz="1800" dirty="0">
                        <a:solidFill>
                          <a:schemeClr val="tx1"/>
                        </a:solidFill>
                        <a:latin typeface="Arial" panose="020B0604020202020204" pitchFamily="34" charset="0"/>
                        <a:cs typeface="Arial" panose="020B0604020202020204" pitchFamily="34" charset="0"/>
                      </a:endParaRPr>
                    </a:p>
                  </a:txBody>
                  <a:tcPr>
                    <a:solidFill>
                      <a:srgbClr val="3A96CE">
                        <a:alpha val="60000"/>
                      </a:srgbClr>
                    </a:solidFill>
                  </a:tcPr>
                </a:tc>
                <a:tc>
                  <a:txBody>
                    <a:bodyPr/>
                    <a:lstStyle/>
                    <a:p>
                      <a:r>
                        <a:rPr lang="nl-NL" sz="1800" dirty="0" smtClean="0">
                          <a:solidFill>
                            <a:schemeClr val="tx1"/>
                          </a:solidFill>
                          <a:latin typeface="Arial" panose="020B0604020202020204" pitchFamily="34" charset="0"/>
                          <a:cs typeface="Arial" panose="020B0604020202020204" pitchFamily="34" charset="0"/>
                        </a:rPr>
                        <a:t>Omgevingsvisie</a:t>
                      </a:r>
                    </a:p>
                    <a:p>
                      <a:endParaRPr lang="nl-NL" sz="1800" dirty="0" smtClean="0">
                        <a:solidFill>
                          <a:schemeClr val="tx1"/>
                        </a:solidFill>
                        <a:latin typeface="Arial" panose="020B0604020202020204" pitchFamily="34" charset="0"/>
                        <a:cs typeface="Arial" panose="020B0604020202020204" pitchFamily="34" charset="0"/>
                      </a:endParaRPr>
                    </a:p>
                    <a:p>
                      <a:r>
                        <a:rPr lang="nl-NL" sz="1800" dirty="0" smtClean="0">
                          <a:solidFill>
                            <a:schemeClr val="tx1"/>
                          </a:solidFill>
                          <a:latin typeface="Arial" panose="020B0604020202020204" pitchFamily="34" charset="0"/>
                          <a:cs typeface="Arial" panose="020B0604020202020204" pitchFamily="34" charset="0"/>
                        </a:rPr>
                        <a:t>Programma</a:t>
                      </a:r>
                    </a:p>
                    <a:p>
                      <a:endParaRPr lang="nl-NL" sz="1800" dirty="0">
                        <a:solidFill>
                          <a:schemeClr val="tx1"/>
                        </a:solidFill>
                        <a:latin typeface="Arial" panose="020B0604020202020204" pitchFamily="34" charset="0"/>
                        <a:cs typeface="Arial" panose="020B0604020202020204" pitchFamily="34" charset="0"/>
                      </a:endParaRPr>
                    </a:p>
                  </a:txBody>
                  <a:tcPr>
                    <a:solidFill>
                      <a:srgbClr val="3A96CE">
                        <a:alpha val="60000"/>
                      </a:srgbClr>
                    </a:solidFill>
                  </a:tcPr>
                </a:tc>
                <a:tc>
                  <a:txBody>
                    <a:bodyPr/>
                    <a:lstStyle/>
                    <a:p>
                      <a:pPr marL="285750" indent="-285750">
                        <a:buFont typeface="Arial" panose="020B0604020202020204" pitchFamily="34" charset="0"/>
                        <a:buChar char="•"/>
                      </a:pPr>
                      <a:r>
                        <a:rPr lang="nl-NL" sz="1800" dirty="0" smtClean="0">
                          <a:solidFill>
                            <a:schemeClr val="tx1"/>
                          </a:solidFill>
                          <a:latin typeface="Arial" panose="020B0604020202020204" pitchFamily="34" charset="0"/>
                          <a:cs typeface="Arial" panose="020B0604020202020204" pitchFamily="34" charset="0"/>
                        </a:rPr>
                        <a:t>Omgevingsplan</a:t>
                      </a:r>
                    </a:p>
                    <a:p>
                      <a:pPr marL="285750" indent="-285750">
                        <a:buFont typeface="Arial" panose="020B0604020202020204" pitchFamily="34" charset="0"/>
                        <a:buChar char="•"/>
                      </a:pPr>
                      <a:r>
                        <a:rPr lang="nl-NL" sz="1800" dirty="0" smtClean="0">
                          <a:solidFill>
                            <a:schemeClr val="tx1"/>
                          </a:solidFill>
                          <a:latin typeface="Arial" panose="020B0604020202020204" pitchFamily="34" charset="0"/>
                          <a:cs typeface="Arial" panose="020B0604020202020204" pitchFamily="34" charset="0"/>
                        </a:rPr>
                        <a:t>Omgevingsvergunning</a:t>
                      </a:r>
                      <a:endParaRPr lang="nl-NL" sz="1800" dirty="0">
                        <a:solidFill>
                          <a:schemeClr val="tx1"/>
                        </a:solidFill>
                        <a:latin typeface="Arial" panose="020B0604020202020204" pitchFamily="34" charset="0"/>
                        <a:cs typeface="Arial" panose="020B0604020202020204" pitchFamily="34" charset="0"/>
                      </a:endParaRPr>
                    </a:p>
                  </a:txBody>
                  <a:tcPr>
                    <a:solidFill>
                      <a:srgbClr val="3A96CE">
                        <a:alpha val="60000"/>
                      </a:srgbClr>
                    </a:solidFill>
                  </a:tcPr>
                </a:tc>
              </a:tr>
            </a:tbl>
          </a:graphicData>
        </a:graphic>
      </p:graphicFrame>
      <p:sp>
        <p:nvSpPr>
          <p:cNvPr id="5" name="TextBox 4"/>
          <p:cNvSpPr txBox="1"/>
          <p:nvPr/>
        </p:nvSpPr>
        <p:spPr>
          <a:xfrm>
            <a:off x="359792" y="2195661"/>
            <a:ext cx="2520281" cy="3785652"/>
          </a:xfrm>
          <a:prstGeom prst="rect">
            <a:avLst/>
          </a:prstGeom>
          <a:solidFill>
            <a:srgbClr val="51B06C">
              <a:alpha val="60000"/>
            </a:srgbClr>
          </a:solidFill>
        </p:spPr>
        <p:txBody>
          <a:bodyPr wrap="square" rtlCol="0">
            <a:spAutoFit/>
          </a:bodyPr>
          <a:lstStyle/>
          <a:p>
            <a:pPr marL="342900" indent="-342900">
              <a:buAutoNum type="arabicPeriod"/>
            </a:pPr>
            <a:r>
              <a:rPr lang="nl-NL" sz="2400" dirty="0" smtClean="0"/>
              <a:t>Omgevingsvisie</a:t>
            </a:r>
          </a:p>
          <a:p>
            <a:pPr marL="342900" indent="-342900">
              <a:buAutoNum type="arabicPeriod"/>
            </a:pPr>
            <a:r>
              <a:rPr lang="nl-NL" sz="2400" dirty="0" smtClean="0"/>
              <a:t>Programma</a:t>
            </a:r>
          </a:p>
          <a:p>
            <a:pPr marL="342900" indent="-342900">
              <a:buAutoNum type="arabicPeriod"/>
            </a:pPr>
            <a:r>
              <a:rPr lang="nl-NL" sz="2400" dirty="0" smtClean="0"/>
              <a:t>Decentrale regelgeving</a:t>
            </a:r>
          </a:p>
          <a:p>
            <a:pPr marL="342900" indent="-342900">
              <a:buAutoNum type="arabicPeriod"/>
            </a:pPr>
            <a:r>
              <a:rPr lang="nl-NL" sz="2400" dirty="0" smtClean="0"/>
              <a:t>Algemene rijksregels</a:t>
            </a:r>
          </a:p>
          <a:p>
            <a:pPr marL="342900" indent="-342900">
              <a:buAutoNum type="arabicPeriod"/>
            </a:pPr>
            <a:r>
              <a:rPr lang="nl-NL" sz="2400" dirty="0" smtClean="0"/>
              <a:t>Omgevings-vergunning</a:t>
            </a:r>
          </a:p>
          <a:p>
            <a:pPr marL="342900" indent="-342900">
              <a:buAutoNum type="arabicPeriod"/>
            </a:pPr>
            <a:r>
              <a:rPr lang="nl-NL" sz="2400" dirty="0" smtClean="0"/>
              <a:t>Projectbesluit</a:t>
            </a:r>
          </a:p>
          <a:p>
            <a:pPr marL="342900" indent="-342900">
              <a:buAutoNum type="arabicPeriod"/>
            </a:pPr>
            <a:endParaRPr lang="nl-NL" sz="2400" dirty="0" smtClean="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 name="CustomShape 2"/>
          <p:cNvSpPr/>
          <p:nvPr/>
        </p:nvSpPr>
        <p:spPr>
          <a:xfrm>
            <a:off x="504001" y="2123653"/>
            <a:ext cx="9069120" cy="4608512"/>
          </a:xfrm>
          <a:prstGeom prst="rect">
            <a:avLst/>
          </a:prstGeom>
          <a:noFill/>
          <a:ln>
            <a:noFill/>
          </a:ln>
        </p:spPr>
        <p:txBody>
          <a:bodyPr lIns="0" tIns="0" rIns="0" bIns="0"/>
          <a:lstStyle/>
          <a:p>
            <a:pPr>
              <a:lnSpc>
                <a:spcPct val="100000"/>
              </a:lnSpc>
              <a:buSzPct val="45000"/>
            </a:pPr>
            <a:endParaRPr lang="nl-NL" sz="3200" dirty="0">
              <a:solidFill>
                <a:schemeClr val="tx1">
                  <a:lumMod val="75000"/>
                  <a:lumOff val="25000"/>
                </a:schemeClr>
              </a:solidFill>
              <a:latin typeface="Arial"/>
            </a:endParaRPr>
          </a:p>
          <a:p>
            <a:pPr>
              <a:lnSpc>
                <a:spcPct val="100000"/>
              </a:lnSpc>
              <a:buSzPct val="45000"/>
            </a:pPr>
            <a:r>
              <a:rPr lang="nl-NL" dirty="0" smtClean="0">
                <a:hlinkClick r:id="rId3"/>
              </a:rPr>
              <a:t>https</a:t>
            </a:r>
            <a:r>
              <a:rPr lang="nl-NL" dirty="0">
                <a:hlinkClick r:id="rId3"/>
              </a:rPr>
              <a:t>://</a:t>
            </a:r>
            <a:r>
              <a:rPr lang="nl-NL" dirty="0" smtClean="0">
                <a:hlinkClick r:id="rId3"/>
              </a:rPr>
              <a:t>www.youtube.com/watch?v=cw6y4XBPfO0</a:t>
            </a:r>
            <a:endParaRPr lang="nl-NL" dirty="0" smtClean="0"/>
          </a:p>
          <a:p>
            <a:pPr>
              <a:lnSpc>
                <a:spcPct val="100000"/>
              </a:lnSpc>
              <a:buSzPct val="45000"/>
            </a:pPr>
            <a:endParaRPr lang="nl-NL" dirty="0">
              <a:solidFill>
                <a:schemeClr val="tx1">
                  <a:lumMod val="75000"/>
                  <a:lumOff val="25000"/>
                </a:schemeClr>
              </a:solidFill>
            </a:endParaRPr>
          </a:p>
          <a:p>
            <a:pPr>
              <a:lnSpc>
                <a:spcPct val="100000"/>
              </a:lnSpc>
              <a:buSzPct val="45000"/>
            </a:pPr>
            <a:endParaRPr lang="nl-NL" dirty="0">
              <a:solidFill>
                <a:schemeClr val="tx1">
                  <a:lumMod val="75000"/>
                  <a:lumOff val="25000"/>
                </a:schemeClr>
              </a:solidFill>
            </a:endParaRPr>
          </a:p>
        </p:txBody>
      </p:sp>
      <p:sp>
        <p:nvSpPr>
          <p:cNvPr id="4" name="CustomShape 1"/>
          <p:cNvSpPr/>
          <p:nvPr/>
        </p:nvSpPr>
        <p:spPr>
          <a:xfrm>
            <a:off x="504001" y="1403573"/>
            <a:ext cx="9069120" cy="509123"/>
          </a:xfrm>
          <a:prstGeom prst="rect">
            <a:avLst/>
          </a:prstGeom>
          <a:noFill/>
          <a:ln>
            <a:noFill/>
          </a:ln>
        </p:spPr>
        <p:txBody>
          <a:bodyPr lIns="0" tIns="0" rIns="0" bIns="0" anchor="ctr"/>
          <a:lstStyle/>
          <a:p>
            <a:pPr algn="ctr">
              <a:lnSpc>
                <a:spcPct val="100000"/>
              </a:lnSpc>
            </a:pPr>
            <a:r>
              <a:rPr lang="nl-NL" sz="3200" cap="all" dirty="0" smtClean="0">
                <a:solidFill>
                  <a:schemeClr val="tx1">
                    <a:lumMod val="75000"/>
                    <a:lumOff val="25000"/>
                  </a:schemeClr>
                </a:solidFill>
                <a:latin typeface="Arial"/>
              </a:rPr>
              <a:t>Winst voor de burgers</a:t>
            </a:r>
            <a:endParaRPr sz="3200" cap="all" dirty="0">
              <a:solidFill>
                <a:schemeClr val="tx1">
                  <a:lumMod val="75000"/>
                  <a:lumOff val="25000"/>
                </a:schemeClr>
              </a:solidFill>
            </a:endParaRPr>
          </a:p>
        </p:txBody>
      </p:sp>
    </p:spTree>
    <p:extLst>
      <p:ext uri="{BB962C8B-B14F-4D97-AF65-F5344CB8AC3E}">
        <p14:creationId xmlns:p14="http://schemas.microsoft.com/office/powerpoint/2010/main" val="82818773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 name="CustomShape 1"/>
          <p:cNvSpPr/>
          <p:nvPr/>
        </p:nvSpPr>
        <p:spPr>
          <a:xfrm>
            <a:off x="478315" y="1475581"/>
            <a:ext cx="9064800" cy="437115"/>
          </a:xfrm>
          <a:prstGeom prst="rect">
            <a:avLst/>
          </a:prstGeom>
          <a:noFill/>
          <a:ln>
            <a:noFill/>
          </a:ln>
        </p:spPr>
        <p:txBody>
          <a:bodyPr lIns="0" tIns="0" rIns="0" bIns="0" anchor="ctr"/>
          <a:lstStyle/>
          <a:p>
            <a:pPr algn="ctr">
              <a:lnSpc>
                <a:spcPct val="100000"/>
              </a:lnSpc>
            </a:pPr>
            <a:r>
              <a:rPr lang="nl-NL" sz="3200" cap="all" dirty="0">
                <a:solidFill>
                  <a:schemeClr val="tx1">
                    <a:lumMod val="75000"/>
                    <a:lumOff val="25000"/>
                  </a:schemeClr>
                </a:solidFill>
                <a:latin typeface="Arial"/>
              </a:rPr>
              <a:t>Kerninstrumenten</a:t>
            </a:r>
            <a:endParaRPr sz="3200" cap="all" dirty="0">
              <a:solidFill>
                <a:schemeClr val="tx1">
                  <a:lumMod val="75000"/>
                  <a:lumOff val="25000"/>
                </a:schemeClr>
              </a:solidFill>
            </a:endParaRPr>
          </a:p>
        </p:txBody>
      </p:sp>
      <p:sp>
        <p:nvSpPr>
          <p:cNvPr id="509" name="CustomShape 2"/>
          <p:cNvSpPr/>
          <p:nvPr/>
        </p:nvSpPr>
        <p:spPr>
          <a:xfrm>
            <a:off x="519159" y="2195661"/>
            <a:ext cx="9064800" cy="4824535"/>
          </a:xfrm>
          <a:prstGeom prst="rect">
            <a:avLst/>
          </a:prstGeom>
          <a:noFill/>
          <a:ln>
            <a:noFill/>
          </a:ln>
        </p:spPr>
        <p:txBody>
          <a:bodyPr lIns="0" tIns="0" rIns="0" bIns="0"/>
          <a:lstStyle/>
          <a:p>
            <a:pPr marL="514297" indent="-514297">
              <a:buSzPct val="100000"/>
              <a:buAutoNum type="arabicPeriod"/>
            </a:pPr>
            <a:r>
              <a:rPr lang="nl-NL" sz="2800" dirty="0">
                <a:solidFill>
                  <a:schemeClr val="tx1">
                    <a:lumMod val="75000"/>
                    <a:lumOff val="25000"/>
                  </a:schemeClr>
                </a:solidFill>
                <a:latin typeface="Arial" panose="020B0604020202020204" pitchFamily="34" charset="0"/>
                <a:cs typeface="Arial" panose="020B0604020202020204" pitchFamily="34" charset="0"/>
              </a:rPr>
              <a:t>Omgevingsvisie</a:t>
            </a:r>
          </a:p>
          <a:p>
            <a:pPr>
              <a:buSzPct val="100000"/>
            </a:pPr>
            <a:r>
              <a:rPr lang="nl-NL" sz="2800" dirty="0">
                <a:solidFill>
                  <a:schemeClr val="tx1">
                    <a:lumMod val="75000"/>
                    <a:lumOff val="25000"/>
                  </a:schemeClr>
                </a:solidFill>
                <a:latin typeface="Arial" panose="020B0604020202020204" pitchFamily="34" charset="0"/>
                <a:cs typeface="Arial" panose="020B0604020202020204" pitchFamily="34" charset="0"/>
              </a:rPr>
              <a:t>Samenhangend strategisch plan over de fysieke </a:t>
            </a:r>
            <a:r>
              <a:rPr lang="nl-NL" sz="2800" dirty="0" smtClean="0">
                <a:solidFill>
                  <a:schemeClr val="tx1">
                    <a:lumMod val="75000"/>
                    <a:lumOff val="25000"/>
                  </a:schemeClr>
                </a:solidFill>
                <a:latin typeface="Arial" panose="020B0604020202020204" pitchFamily="34" charset="0"/>
                <a:cs typeface="Arial" panose="020B0604020202020204" pitchFamily="34" charset="0"/>
              </a:rPr>
              <a:t>leefomgeving.</a:t>
            </a:r>
            <a:endParaRPr lang="nl-NL" sz="2800" dirty="0">
              <a:solidFill>
                <a:schemeClr val="tx1">
                  <a:lumMod val="75000"/>
                  <a:lumOff val="25000"/>
                </a:schemeClr>
              </a:solidFill>
              <a:latin typeface="Arial" panose="020B0604020202020204" pitchFamily="34" charset="0"/>
              <a:cs typeface="Arial" panose="020B0604020202020204" pitchFamily="34" charset="0"/>
            </a:endParaRPr>
          </a:p>
          <a:p>
            <a:pPr marL="514297" indent="-514297">
              <a:buSzPct val="100000"/>
              <a:buFont typeface="+mj-lt"/>
              <a:buAutoNum type="arabicPeriod" startAt="2"/>
            </a:pPr>
            <a:r>
              <a:rPr lang="nl-NL" sz="2800" dirty="0">
                <a:solidFill>
                  <a:schemeClr val="tx1">
                    <a:lumMod val="75000"/>
                    <a:lumOff val="25000"/>
                  </a:schemeClr>
                </a:solidFill>
                <a:latin typeface="Arial" panose="020B0604020202020204" pitchFamily="34" charset="0"/>
                <a:cs typeface="Arial" panose="020B0604020202020204" pitchFamily="34" charset="0"/>
              </a:rPr>
              <a:t>Programma</a:t>
            </a:r>
          </a:p>
          <a:p>
            <a:pPr>
              <a:buSzPct val="100000"/>
            </a:pPr>
            <a:r>
              <a:rPr lang="nl-NL" sz="2800" dirty="0">
                <a:solidFill>
                  <a:schemeClr val="tx1">
                    <a:lumMod val="75000"/>
                    <a:lumOff val="25000"/>
                  </a:schemeClr>
                </a:solidFill>
                <a:latin typeface="Arial" panose="020B0604020202020204" pitchFamily="34" charset="0"/>
                <a:cs typeface="Arial" panose="020B0604020202020204" pitchFamily="34" charset="0"/>
              </a:rPr>
              <a:t>Pakket van beleidsvoornemens en maatregelen die dienen om </a:t>
            </a:r>
            <a:r>
              <a:rPr lang="nl-NL" sz="2800" i="1" dirty="0">
                <a:solidFill>
                  <a:schemeClr val="tx1">
                    <a:lumMod val="75000"/>
                    <a:lumOff val="25000"/>
                  </a:schemeClr>
                </a:solidFill>
                <a:latin typeface="Arial" panose="020B0604020202020204" pitchFamily="34" charset="0"/>
                <a:cs typeface="Arial" panose="020B0604020202020204" pitchFamily="34" charset="0"/>
              </a:rPr>
              <a:t>omgevingswaarden</a:t>
            </a:r>
            <a:r>
              <a:rPr lang="nl-NL" sz="2800" dirty="0">
                <a:solidFill>
                  <a:schemeClr val="tx1">
                    <a:lumMod val="75000"/>
                    <a:lumOff val="25000"/>
                  </a:schemeClr>
                </a:solidFill>
                <a:latin typeface="Arial" panose="020B0604020202020204" pitchFamily="34" charset="0"/>
                <a:cs typeface="Arial" panose="020B0604020202020204" pitchFamily="34" charset="0"/>
              </a:rPr>
              <a:t> of doelen in de fysieke leefomgeving te bereiken en daaraan te </a:t>
            </a:r>
            <a:r>
              <a:rPr lang="nl-NL" sz="2800" dirty="0" smtClean="0">
                <a:solidFill>
                  <a:schemeClr val="tx1">
                    <a:lumMod val="75000"/>
                    <a:lumOff val="25000"/>
                  </a:schemeClr>
                </a:solidFill>
                <a:latin typeface="Arial" panose="020B0604020202020204" pitchFamily="34" charset="0"/>
                <a:cs typeface="Arial" panose="020B0604020202020204" pitchFamily="34" charset="0"/>
              </a:rPr>
              <a:t>voldoen.</a:t>
            </a:r>
            <a:endParaRPr lang="nl-NL" sz="2800" dirty="0">
              <a:solidFill>
                <a:schemeClr val="tx1">
                  <a:lumMod val="75000"/>
                  <a:lumOff val="25000"/>
                </a:schemeClr>
              </a:solidFill>
              <a:latin typeface="Arial" panose="020B0604020202020204" pitchFamily="34" charset="0"/>
              <a:cs typeface="Arial" panose="020B0604020202020204" pitchFamily="34" charset="0"/>
            </a:endParaRPr>
          </a:p>
          <a:p>
            <a:pPr marL="514297" indent="-514297">
              <a:buSzPct val="100000"/>
              <a:buFont typeface="+mj-lt"/>
              <a:buAutoNum type="arabicPeriod" startAt="3"/>
            </a:pPr>
            <a:r>
              <a:rPr lang="nl-NL" sz="2800" dirty="0">
                <a:solidFill>
                  <a:schemeClr val="tx1">
                    <a:lumMod val="75000"/>
                    <a:lumOff val="25000"/>
                  </a:schemeClr>
                </a:solidFill>
                <a:latin typeface="Arial" panose="020B0604020202020204" pitchFamily="34" charset="0"/>
                <a:cs typeface="Arial" panose="020B0604020202020204" pitchFamily="34" charset="0"/>
              </a:rPr>
              <a:t>Decentrale regelgeving</a:t>
            </a:r>
          </a:p>
          <a:p>
            <a:pPr marL="457152" indent="-457152">
              <a:buSzPct val="100000"/>
              <a:buFont typeface="Arial" panose="020B0604020202020204" pitchFamily="34" charset="0"/>
              <a:buChar char="•"/>
            </a:pPr>
            <a:r>
              <a:rPr lang="nl-NL" sz="2800" dirty="0">
                <a:solidFill>
                  <a:schemeClr val="tx1">
                    <a:lumMod val="75000"/>
                    <a:lumOff val="25000"/>
                  </a:schemeClr>
                </a:solidFill>
                <a:latin typeface="Arial" panose="020B0604020202020204" pitchFamily="34" charset="0"/>
                <a:cs typeface="Arial" panose="020B0604020202020204" pitchFamily="34" charset="0"/>
              </a:rPr>
              <a:t>Omgevingsplan gemeente</a:t>
            </a:r>
            <a:endParaRPr lang="nl-NL" dirty="0">
              <a:solidFill>
                <a:schemeClr val="tx1">
                  <a:lumMod val="75000"/>
                  <a:lumOff val="25000"/>
                </a:schemeClr>
              </a:solidFill>
              <a:latin typeface="Arial" panose="020B0604020202020204" pitchFamily="34" charset="0"/>
              <a:cs typeface="Arial" panose="020B0604020202020204" pitchFamily="34" charset="0"/>
            </a:endParaRPr>
          </a:p>
          <a:p>
            <a:pPr marL="457152" indent="-457152">
              <a:buSzPct val="100000"/>
              <a:buFont typeface="Arial" panose="020B0604020202020204" pitchFamily="34" charset="0"/>
              <a:buChar char="•"/>
            </a:pPr>
            <a:r>
              <a:rPr lang="nl-NL" sz="2800" dirty="0" err="1">
                <a:solidFill>
                  <a:schemeClr val="tx1">
                    <a:lumMod val="75000"/>
                    <a:lumOff val="25000"/>
                  </a:schemeClr>
                </a:solidFill>
                <a:latin typeface="Arial" panose="020B0604020202020204" pitchFamily="34" charset="0"/>
                <a:cs typeface="Arial" panose="020B0604020202020204" pitchFamily="34" charset="0"/>
              </a:rPr>
              <a:t>Waterschapsverordening</a:t>
            </a:r>
            <a:endParaRPr lang="nl-NL" dirty="0">
              <a:solidFill>
                <a:schemeClr val="tx1">
                  <a:lumMod val="75000"/>
                  <a:lumOff val="25000"/>
                </a:schemeClr>
              </a:solidFill>
              <a:latin typeface="Arial" panose="020B0604020202020204" pitchFamily="34" charset="0"/>
              <a:cs typeface="Arial" panose="020B0604020202020204" pitchFamily="34" charset="0"/>
            </a:endParaRPr>
          </a:p>
          <a:p>
            <a:pPr marL="457152" indent="-457152">
              <a:buSzPct val="100000"/>
              <a:buFont typeface="Arial" panose="020B0604020202020204" pitchFamily="34" charset="0"/>
              <a:buChar char="•"/>
            </a:pPr>
            <a:r>
              <a:rPr lang="nl-NL" sz="2800" dirty="0">
                <a:solidFill>
                  <a:schemeClr val="tx1">
                    <a:lumMod val="75000"/>
                    <a:lumOff val="25000"/>
                  </a:schemeClr>
                </a:solidFill>
                <a:latin typeface="Arial" panose="020B0604020202020204" pitchFamily="34" charset="0"/>
                <a:cs typeface="Arial" panose="020B0604020202020204" pitchFamily="34" charset="0"/>
              </a:rPr>
              <a:t>Omgevingsverordening provincie</a:t>
            </a:r>
            <a:endParaRPr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801171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 name="CustomShape 1"/>
          <p:cNvSpPr/>
          <p:nvPr/>
        </p:nvSpPr>
        <p:spPr>
          <a:xfrm>
            <a:off x="484756" y="1403573"/>
            <a:ext cx="9064800" cy="504056"/>
          </a:xfrm>
          <a:prstGeom prst="rect">
            <a:avLst/>
          </a:prstGeom>
          <a:noFill/>
          <a:ln>
            <a:noFill/>
          </a:ln>
        </p:spPr>
        <p:txBody>
          <a:bodyPr lIns="0" tIns="0" rIns="0" bIns="0" anchor="ctr"/>
          <a:lstStyle/>
          <a:p>
            <a:pPr algn="ctr">
              <a:lnSpc>
                <a:spcPct val="100000"/>
              </a:lnSpc>
            </a:pPr>
            <a:r>
              <a:rPr lang="nl-NL" sz="3200" cap="all" dirty="0">
                <a:solidFill>
                  <a:schemeClr val="tx1">
                    <a:lumMod val="75000"/>
                    <a:lumOff val="25000"/>
                  </a:schemeClr>
                </a:solidFill>
                <a:latin typeface="Arial"/>
              </a:rPr>
              <a:t>Kerninstrumenten</a:t>
            </a:r>
            <a:endParaRPr sz="3200" cap="all" dirty="0">
              <a:solidFill>
                <a:schemeClr val="tx1">
                  <a:lumMod val="75000"/>
                  <a:lumOff val="25000"/>
                </a:schemeClr>
              </a:solidFill>
            </a:endParaRPr>
          </a:p>
        </p:txBody>
      </p:sp>
      <p:sp>
        <p:nvSpPr>
          <p:cNvPr id="511" name="CustomShape 2"/>
          <p:cNvSpPr/>
          <p:nvPr/>
        </p:nvSpPr>
        <p:spPr>
          <a:xfrm>
            <a:off x="504001" y="2051645"/>
            <a:ext cx="9064800" cy="5179509"/>
          </a:xfrm>
          <a:prstGeom prst="rect">
            <a:avLst/>
          </a:prstGeom>
          <a:noFill/>
          <a:ln>
            <a:noFill/>
          </a:ln>
        </p:spPr>
        <p:txBody>
          <a:bodyPr lIns="0" tIns="0" rIns="0" bIns="0"/>
          <a:lstStyle/>
          <a:p>
            <a:pPr marL="514297" indent="-514297">
              <a:buSzPct val="100000"/>
              <a:buFont typeface="+mj-lt"/>
              <a:buAutoNum type="arabicPeriod" startAt="4"/>
            </a:pPr>
            <a:r>
              <a:rPr lang="nl-NL" sz="2600" dirty="0">
                <a:solidFill>
                  <a:schemeClr val="tx1">
                    <a:lumMod val="75000"/>
                    <a:lumOff val="25000"/>
                  </a:schemeClr>
                </a:solidFill>
                <a:latin typeface="Arial"/>
              </a:rPr>
              <a:t>Algemene rijksregels voor activiteiten in de fysieke leefomgeving</a:t>
            </a:r>
          </a:p>
          <a:p>
            <a:pPr marL="514297" indent="-514297">
              <a:buSzPct val="100000"/>
              <a:buFont typeface="+mj-lt"/>
              <a:buAutoNum type="arabicPeriod" startAt="4"/>
            </a:pPr>
            <a:r>
              <a:rPr lang="nl-NL" sz="2600" dirty="0">
                <a:solidFill>
                  <a:schemeClr val="tx1">
                    <a:lumMod val="75000"/>
                    <a:lumOff val="25000"/>
                  </a:schemeClr>
                </a:solidFill>
                <a:latin typeface="Arial"/>
              </a:rPr>
              <a:t>Omgevingsvergunning</a:t>
            </a:r>
            <a:endParaRPr dirty="0">
              <a:solidFill>
                <a:schemeClr val="tx1">
                  <a:lumMod val="75000"/>
                  <a:lumOff val="25000"/>
                </a:schemeClr>
              </a:solidFill>
            </a:endParaRPr>
          </a:p>
          <a:p>
            <a:pPr>
              <a:lnSpc>
                <a:spcPct val="100000"/>
              </a:lnSpc>
              <a:buSzPct val="45000"/>
            </a:pPr>
            <a:r>
              <a:rPr lang="nl-NL" sz="2600" dirty="0">
                <a:solidFill>
                  <a:schemeClr val="tx1">
                    <a:lumMod val="75000"/>
                    <a:lumOff val="25000"/>
                  </a:schemeClr>
                </a:solidFill>
                <a:latin typeface="Arial"/>
              </a:rPr>
              <a:t>Initiatiefnemer kan via één aanvraag bij één loket voor het geheel van activiteiten toestemming </a:t>
            </a:r>
            <a:r>
              <a:rPr lang="nl-NL" sz="2600" dirty="0" smtClean="0">
                <a:solidFill>
                  <a:schemeClr val="tx1">
                    <a:lumMod val="75000"/>
                    <a:lumOff val="25000"/>
                  </a:schemeClr>
                </a:solidFill>
                <a:latin typeface="Arial"/>
              </a:rPr>
              <a:t>verkrijgen.</a:t>
            </a:r>
            <a:endParaRPr dirty="0">
              <a:solidFill>
                <a:schemeClr val="tx1">
                  <a:lumMod val="75000"/>
                  <a:lumOff val="25000"/>
                </a:schemeClr>
              </a:solidFill>
            </a:endParaRPr>
          </a:p>
          <a:p>
            <a:pPr marL="514297" indent="-514297">
              <a:buSzPct val="100000"/>
              <a:buFont typeface="+mj-lt"/>
              <a:buAutoNum type="arabicPeriod" startAt="6"/>
            </a:pPr>
            <a:r>
              <a:rPr lang="nl-NL" sz="2600" dirty="0">
                <a:solidFill>
                  <a:schemeClr val="tx1">
                    <a:lumMod val="75000"/>
                    <a:lumOff val="25000"/>
                  </a:schemeClr>
                </a:solidFill>
                <a:latin typeface="Arial"/>
              </a:rPr>
              <a:t>Projectbesluit</a:t>
            </a:r>
            <a:endParaRPr dirty="0">
              <a:solidFill>
                <a:schemeClr val="tx1">
                  <a:lumMod val="75000"/>
                  <a:lumOff val="25000"/>
                </a:schemeClr>
              </a:solidFill>
            </a:endParaRPr>
          </a:p>
          <a:p>
            <a:pPr>
              <a:lnSpc>
                <a:spcPct val="100000"/>
              </a:lnSpc>
              <a:buSzPct val="45000"/>
            </a:pPr>
            <a:r>
              <a:rPr lang="nl-NL" sz="2600" dirty="0">
                <a:solidFill>
                  <a:schemeClr val="tx1">
                    <a:lumMod val="75000"/>
                    <a:lumOff val="25000"/>
                  </a:schemeClr>
                </a:solidFill>
                <a:latin typeface="Arial"/>
              </a:rPr>
              <a:t>Generieke regeling voor besluitvorming over projecten met een publiek belang volgens de “sneller en beter”-aanpak (hierin gaan op onder meer: </a:t>
            </a:r>
            <a:r>
              <a:rPr lang="nl-NL" sz="2600" dirty="0" err="1">
                <a:solidFill>
                  <a:schemeClr val="tx1">
                    <a:lumMod val="75000"/>
                    <a:lumOff val="25000"/>
                  </a:schemeClr>
                </a:solidFill>
                <a:latin typeface="Arial"/>
              </a:rPr>
              <a:t>tracébesluit</a:t>
            </a:r>
            <a:r>
              <a:rPr lang="nl-NL" sz="2600" dirty="0">
                <a:solidFill>
                  <a:schemeClr val="tx1">
                    <a:lumMod val="75000"/>
                    <a:lumOff val="25000"/>
                  </a:schemeClr>
                </a:solidFill>
                <a:latin typeface="Arial"/>
              </a:rPr>
              <a:t>, </a:t>
            </a:r>
            <a:r>
              <a:rPr lang="nl-NL" sz="2600" dirty="0" smtClean="0">
                <a:solidFill>
                  <a:schemeClr val="tx1">
                    <a:lumMod val="75000"/>
                    <a:lumOff val="25000"/>
                  </a:schemeClr>
                </a:solidFill>
                <a:latin typeface="Arial"/>
              </a:rPr>
              <a:t>inpassingsplan).</a:t>
            </a:r>
            <a:endParaRPr dirty="0">
              <a:solidFill>
                <a:schemeClr val="tx1">
                  <a:lumMod val="75000"/>
                  <a:lumOff val="25000"/>
                </a:schemeClr>
              </a:solidFill>
            </a:endParaRPr>
          </a:p>
          <a:p>
            <a:pPr>
              <a:lnSpc>
                <a:spcPct val="100000"/>
              </a:lnSpc>
            </a:pPr>
            <a:endParaRPr dirty="0">
              <a:solidFill>
                <a:schemeClr val="tx1">
                  <a:lumMod val="75000"/>
                  <a:lumOff val="25000"/>
                </a:schemeClr>
              </a:solidFill>
            </a:endParaRPr>
          </a:p>
          <a:p>
            <a:pPr>
              <a:lnSpc>
                <a:spcPct val="100000"/>
              </a:lnSpc>
              <a:buSzPct val="45000"/>
            </a:pPr>
            <a:r>
              <a:rPr lang="nl-NL" sz="2600" dirty="0">
                <a:solidFill>
                  <a:schemeClr val="tx1">
                    <a:lumMod val="75000"/>
                    <a:lumOff val="25000"/>
                  </a:schemeClr>
                </a:solidFill>
                <a:latin typeface="Arial"/>
              </a:rPr>
              <a:t>+ </a:t>
            </a:r>
            <a:r>
              <a:rPr lang="nl-NL" sz="2600" dirty="0" smtClean="0">
                <a:solidFill>
                  <a:schemeClr val="tx1">
                    <a:lumMod val="75000"/>
                    <a:lumOff val="25000"/>
                  </a:schemeClr>
                </a:solidFill>
                <a:latin typeface="Arial"/>
              </a:rPr>
              <a:t>ondersteunende </a:t>
            </a:r>
            <a:r>
              <a:rPr lang="nl-NL" sz="2600" dirty="0">
                <a:solidFill>
                  <a:schemeClr val="tx1">
                    <a:lumMod val="75000"/>
                    <a:lumOff val="25000"/>
                  </a:schemeClr>
                </a:solidFill>
                <a:latin typeface="Arial"/>
              </a:rPr>
              <a:t>instrumenten: procedurebepalingen, regelingen voor toezicht en handhaving</a:t>
            </a:r>
            <a:endParaRPr dirty="0">
              <a:solidFill>
                <a:schemeClr val="tx1">
                  <a:lumMod val="75000"/>
                  <a:lumOff val="25000"/>
                </a:schemeClr>
              </a:solidFil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 name="CustomShape 1"/>
          <p:cNvSpPr/>
          <p:nvPr/>
        </p:nvSpPr>
        <p:spPr>
          <a:xfrm>
            <a:off x="503820" y="1331565"/>
            <a:ext cx="9064800" cy="627300"/>
          </a:xfrm>
          <a:prstGeom prst="rect">
            <a:avLst/>
          </a:prstGeom>
          <a:noFill/>
          <a:ln>
            <a:noFill/>
          </a:ln>
        </p:spPr>
        <p:txBody>
          <a:bodyPr lIns="0" tIns="0" rIns="0" bIns="0" anchor="ctr"/>
          <a:lstStyle/>
          <a:p>
            <a:pPr algn="ctr">
              <a:lnSpc>
                <a:spcPct val="100000"/>
              </a:lnSpc>
            </a:pPr>
            <a:r>
              <a:rPr lang="nl-NL" sz="3200" cap="all" dirty="0">
                <a:solidFill>
                  <a:schemeClr val="tx1">
                    <a:lumMod val="75000"/>
                    <a:lumOff val="25000"/>
                  </a:schemeClr>
                </a:solidFill>
                <a:latin typeface="Arial"/>
              </a:rPr>
              <a:t>Kerninstrumenten</a:t>
            </a:r>
            <a:endParaRPr sz="3200" cap="all" dirty="0">
              <a:solidFill>
                <a:schemeClr val="tx1">
                  <a:lumMod val="75000"/>
                  <a:lumOff val="25000"/>
                </a:schemeClr>
              </a:solidFill>
            </a:endParaRPr>
          </a:p>
        </p:txBody>
      </p:sp>
      <p:sp>
        <p:nvSpPr>
          <p:cNvPr id="4" name="Rectangle 3"/>
          <p:cNvSpPr/>
          <p:nvPr/>
        </p:nvSpPr>
        <p:spPr>
          <a:xfrm>
            <a:off x="791840" y="2249348"/>
            <a:ext cx="8208912" cy="4093428"/>
          </a:xfrm>
          <a:prstGeom prst="rect">
            <a:avLst/>
          </a:prstGeom>
        </p:spPr>
        <p:txBody>
          <a:bodyPr wrap="square">
            <a:spAutoFit/>
          </a:bodyPr>
          <a:lstStyle/>
          <a:p>
            <a:pPr marL="457152" indent="-457152">
              <a:buSzPct val="100000"/>
              <a:buFont typeface="Arial" panose="020B0604020202020204" pitchFamily="34" charset="0"/>
              <a:buChar char="•"/>
            </a:pPr>
            <a:r>
              <a:rPr lang="nl-NL" sz="2600" dirty="0" smtClean="0">
                <a:solidFill>
                  <a:schemeClr val="tx1">
                    <a:lumMod val="75000"/>
                    <a:lumOff val="25000"/>
                  </a:schemeClr>
                </a:solidFill>
                <a:latin typeface="Arial" panose="020B0604020202020204" pitchFamily="34" charset="0"/>
                <a:cs typeface="Arial" panose="020B0604020202020204" pitchFamily="34" charset="0"/>
              </a:rPr>
              <a:t>Omgevingswaarde: bepaald voor de fysieke leefomgeving of een onderdeel daarvan:</a:t>
            </a:r>
          </a:p>
          <a:p>
            <a:pPr marL="514350" indent="-514350">
              <a:buSzPct val="100000"/>
              <a:buFont typeface="+mj-lt"/>
              <a:buAutoNum type="alphaLcParenR"/>
            </a:pPr>
            <a:r>
              <a:rPr lang="nl-NL" sz="2600" dirty="0" smtClean="0">
                <a:solidFill>
                  <a:schemeClr val="tx1">
                    <a:lumMod val="75000"/>
                    <a:lumOff val="25000"/>
                  </a:schemeClr>
                </a:solidFill>
                <a:latin typeface="Arial" panose="020B0604020202020204" pitchFamily="34" charset="0"/>
                <a:cs typeface="Arial" panose="020B0604020202020204" pitchFamily="34" charset="0"/>
              </a:rPr>
              <a:t>De gewenste staat of kwaliteit</a:t>
            </a:r>
          </a:p>
          <a:p>
            <a:pPr marL="514350" indent="-514350">
              <a:buSzPct val="100000"/>
              <a:buFont typeface="+mj-lt"/>
              <a:buAutoNum type="alphaLcParenR"/>
            </a:pPr>
            <a:r>
              <a:rPr lang="nl-NL" sz="2600" dirty="0" smtClean="0">
                <a:solidFill>
                  <a:schemeClr val="tx1">
                    <a:lumMod val="75000"/>
                    <a:lumOff val="25000"/>
                  </a:schemeClr>
                </a:solidFill>
                <a:latin typeface="Arial" panose="020B0604020202020204" pitchFamily="34" charset="0"/>
                <a:cs typeface="Arial" panose="020B0604020202020204" pitchFamily="34" charset="0"/>
              </a:rPr>
              <a:t>De toelaatbare belasting door activiteiten</a:t>
            </a:r>
          </a:p>
          <a:p>
            <a:pPr marL="514350" indent="-514350">
              <a:buSzPct val="100000"/>
              <a:buFont typeface="+mj-lt"/>
              <a:buAutoNum type="alphaLcParenR"/>
            </a:pPr>
            <a:r>
              <a:rPr lang="nl-NL" sz="2600" dirty="0" smtClean="0">
                <a:solidFill>
                  <a:schemeClr val="tx1">
                    <a:lumMod val="75000"/>
                    <a:lumOff val="25000"/>
                  </a:schemeClr>
                </a:solidFill>
                <a:latin typeface="Arial" panose="020B0604020202020204" pitchFamily="34" charset="0"/>
                <a:cs typeface="Arial" panose="020B0604020202020204" pitchFamily="34" charset="0"/>
              </a:rPr>
              <a:t>De </a:t>
            </a:r>
            <a:r>
              <a:rPr lang="nl-NL" sz="2600" smtClean="0">
                <a:solidFill>
                  <a:schemeClr val="tx1">
                    <a:lumMod val="75000"/>
                    <a:lumOff val="25000"/>
                  </a:schemeClr>
                </a:solidFill>
                <a:latin typeface="Arial" panose="020B0604020202020204" pitchFamily="34" charset="0"/>
                <a:cs typeface="Arial" panose="020B0604020202020204" pitchFamily="34" charset="0"/>
              </a:rPr>
              <a:t>toelaatbare concentratie </a:t>
            </a:r>
            <a:r>
              <a:rPr lang="nl-NL" sz="2600" dirty="0" smtClean="0">
                <a:solidFill>
                  <a:schemeClr val="tx1">
                    <a:lumMod val="75000"/>
                    <a:lumOff val="25000"/>
                  </a:schemeClr>
                </a:solidFill>
                <a:latin typeface="Arial" panose="020B0604020202020204" pitchFamily="34" charset="0"/>
                <a:cs typeface="Arial" panose="020B0604020202020204" pitchFamily="34" charset="0"/>
              </a:rPr>
              <a:t>of depositie van stoffen</a:t>
            </a:r>
          </a:p>
          <a:p>
            <a:pPr>
              <a:buSzPct val="100000"/>
            </a:pPr>
            <a:endParaRPr lang="nl-NL" sz="2600" dirty="0" smtClean="0">
              <a:solidFill>
                <a:schemeClr val="tx1">
                  <a:lumMod val="75000"/>
                  <a:lumOff val="25000"/>
                </a:schemeClr>
              </a:solidFill>
              <a:latin typeface="Arial" panose="020B0604020202020204" pitchFamily="34" charset="0"/>
              <a:cs typeface="Arial" panose="020B0604020202020204" pitchFamily="34" charset="0"/>
            </a:endParaRPr>
          </a:p>
          <a:p>
            <a:pPr>
              <a:buSzPct val="100000"/>
            </a:pPr>
            <a:r>
              <a:rPr lang="nl-NL" sz="2600" dirty="0" smtClean="0">
                <a:solidFill>
                  <a:schemeClr val="tx1">
                    <a:lumMod val="75000"/>
                    <a:lumOff val="25000"/>
                  </a:schemeClr>
                </a:solidFill>
                <a:latin typeface="Arial" panose="020B0604020202020204" pitchFamily="34" charset="0"/>
                <a:cs typeface="Arial" panose="020B0604020202020204" pitchFamily="34" charset="0"/>
              </a:rPr>
              <a:t>Meetbaar of berekenbare eenheden of anderszins objectieve termen</a:t>
            </a:r>
          </a:p>
          <a:p>
            <a:pPr>
              <a:buSzPct val="100000"/>
            </a:pPr>
            <a:endParaRPr lang="nl-NL" sz="2600" dirty="0" smtClean="0">
              <a:solidFill>
                <a:schemeClr val="tx1">
                  <a:lumMod val="75000"/>
                  <a:lumOff val="25000"/>
                </a:schemeClr>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 name="CustomShape 1"/>
          <p:cNvSpPr/>
          <p:nvPr/>
        </p:nvSpPr>
        <p:spPr>
          <a:xfrm>
            <a:off x="503259" y="1550122"/>
            <a:ext cx="9069120" cy="437115"/>
          </a:xfrm>
          <a:prstGeom prst="rect">
            <a:avLst/>
          </a:prstGeom>
          <a:noFill/>
          <a:ln>
            <a:noFill/>
          </a:ln>
        </p:spPr>
        <p:txBody>
          <a:bodyPr lIns="0" tIns="0" rIns="0" bIns="0" anchor="ctr"/>
          <a:lstStyle/>
          <a:p>
            <a:pPr algn="ctr">
              <a:lnSpc>
                <a:spcPct val="100000"/>
              </a:lnSpc>
            </a:pPr>
            <a:r>
              <a:rPr lang="nl-NL" sz="3200" cap="all" dirty="0">
                <a:solidFill>
                  <a:schemeClr val="tx1">
                    <a:lumMod val="75000"/>
                    <a:lumOff val="25000"/>
                  </a:schemeClr>
                </a:solidFill>
                <a:latin typeface="Arial"/>
              </a:rPr>
              <a:t>Kerninstrumenten</a:t>
            </a:r>
            <a:endParaRPr sz="3200" cap="all" dirty="0">
              <a:solidFill>
                <a:schemeClr val="tx1">
                  <a:lumMod val="75000"/>
                  <a:lumOff val="25000"/>
                </a:schemeClr>
              </a:solidFill>
            </a:endParaRPr>
          </a:p>
        </p:txBody>
      </p:sp>
      <p:sp>
        <p:nvSpPr>
          <p:cNvPr id="519" name="CustomShape 2"/>
          <p:cNvSpPr/>
          <p:nvPr/>
        </p:nvSpPr>
        <p:spPr>
          <a:xfrm>
            <a:off x="534422" y="2339677"/>
            <a:ext cx="9069120" cy="4248472"/>
          </a:xfrm>
          <a:prstGeom prst="rect">
            <a:avLst/>
          </a:prstGeom>
          <a:noFill/>
          <a:ln>
            <a:noFill/>
          </a:ln>
        </p:spPr>
        <p:txBody>
          <a:bodyPr lIns="0" tIns="0" rIns="0" bIns="0"/>
          <a:lstStyle/>
          <a:p>
            <a:pPr>
              <a:lnSpc>
                <a:spcPct val="100000"/>
              </a:lnSpc>
              <a:buSzPct val="45000"/>
            </a:pPr>
            <a:r>
              <a:rPr lang="nl-NL" sz="3200" dirty="0">
                <a:solidFill>
                  <a:schemeClr val="tx1">
                    <a:lumMod val="75000"/>
                    <a:lumOff val="25000"/>
                  </a:schemeClr>
                </a:solidFill>
                <a:latin typeface="Arial"/>
              </a:rPr>
              <a:t>Omgevingsvisie:</a:t>
            </a:r>
            <a:endParaRPr lang="nl-NL" dirty="0">
              <a:solidFill>
                <a:schemeClr val="tx1">
                  <a:lumMod val="75000"/>
                  <a:lumOff val="25000"/>
                </a:schemeClr>
              </a:solidFill>
            </a:endParaRPr>
          </a:p>
          <a:p>
            <a:pPr marL="342865" indent="-342865">
              <a:buSzPct val="100000"/>
              <a:buFont typeface="Arial" panose="020B0604020202020204" pitchFamily="34" charset="0"/>
              <a:buChar char="•"/>
            </a:pPr>
            <a:r>
              <a:rPr lang="nl-NL" sz="2400" dirty="0">
                <a:solidFill>
                  <a:schemeClr val="tx1">
                    <a:lumMod val="75000"/>
                    <a:lumOff val="25000"/>
                  </a:schemeClr>
                </a:solidFill>
                <a:latin typeface="Arial"/>
              </a:rPr>
              <a:t>Plicht voor </a:t>
            </a:r>
            <a:r>
              <a:rPr lang="nl-NL" sz="2400" dirty="0" smtClean="0">
                <a:solidFill>
                  <a:schemeClr val="tx1">
                    <a:lumMod val="75000"/>
                    <a:lumOff val="25000"/>
                  </a:schemeClr>
                </a:solidFill>
                <a:latin typeface="Arial"/>
              </a:rPr>
              <a:t>Rijk, provincie én gemeente (TK)</a:t>
            </a:r>
            <a:endParaRPr lang="nl-NL" dirty="0">
              <a:solidFill>
                <a:schemeClr val="tx1">
                  <a:lumMod val="75000"/>
                  <a:lumOff val="25000"/>
                </a:schemeClr>
              </a:solidFill>
            </a:endParaRPr>
          </a:p>
          <a:p>
            <a:pPr marL="342865" indent="-342865">
              <a:buSzPct val="100000"/>
              <a:buFont typeface="Arial" panose="020B0604020202020204" pitchFamily="34" charset="0"/>
              <a:buChar char="•"/>
            </a:pPr>
            <a:r>
              <a:rPr lang="nl-NL" sz="2400" dirty="0">
                <a:solidFill>
                  <a:schemeClr val="tx1">
                    <a:lumMod val="75000"/>
                    <a:lumOff val="25000"/>
                  </a:schemeClr>
                </a:solidFill>
                <a:latin typeface="Arial"/>
              </a:rPr>
              <a:t>Politiek bestuurlijk document</a:t>
            </a:r>
            <a:endParaRPr lang="nl-NL" dirty="0">
              <a:solidFill>
                <a:schemeClr val="tx1">
                  <a:lumMod val="75000"/>
                  <a:lumOff val="25000"/>
                </a:schemeClr>
              </a:solidFill>
            </a:endParaRPr>
          </a:p>
          <a:p>
            <a:pPr marL="342865" indent="-342865">
              <a:buSzPct val="100000"/>
              <a:buFont typeface="Arial" panose="020B0604020202020204" pitchFamily="34" charset="0"/>
              <a:buChar char="•"/>
            </a:pPr>
            <a:r>
              <a:rPr lang="nl-NL" sz="2400" dirty="0">
                <a:solidFill>
                  <a:schemeClr val="tx1">
                    <a:lumMod val="75000"/>
                    <a:lumOff val="25000"/>
                  </a:schemeClr>
                </a:solidFill>
                <a:latin typeface="Arial"/>
              </a:rPr>
              <a:t>Integrale visie fysieke leefomgeving voor de lange termijn: breder dan huidige structuurvisie</a:t>
            </a:r>
            <a:endParaRPr dirty="0">
              <a:solidFill>
                <a:schemeClr val="tx1">
                  <a:lumMod val="75000"/>
                  <a:lumOff val="25000"/>
                </a:schemeClr>
              </a:solidFill>
            </a:endParaRPr>
          </a:p>
          <a:p>
            <a:pPr marL="342865" indent="-342865">
              <a:buFont typeface="Arial" panose="020B0604020202020204" pitchFamily="34" charset="0"/>
              <a:buChar char="•"/>
            </a:pPr>
            <a:r>
              <a:rPr lang="nl-NL" sz="2400" dirty="0">
                <a:solidFill>
                  <a:schemeClr val="tx1">
                    <a:lumMod val="75000"/>
                    <a:lumOff val="25000"/>
                  </a:schemeClr>
                </a:solidFill>
                <a:latin typeface="Arial"/>
              </a:rPr>
              <a:t>Geen optelsom van sectorale beleidsvisies (!)</a:t>
            </a:r>
            <a:endParaRPr lang="nl-NL" dirty="0">
              <a:solidFill>
                <a:schemeClr val="tx1">
                  <a:lumMod val="75000"/>
                  <a:lumOff val="25000"/>
                </a:schemeClr>
              </a:solidFill>
            </a:endParaRPr>
          </a:p>
          <a:p>
            <a:pPr marL="342865" indent="-342865">
              <a:buFont typeface="Arial" panose="020B0604020202020204" pitchFamily="34" charset="0"/>
              <a:buChar char="•"/>
            </a:pPr>
            <a:r>
              <a:rPr lang="nl-NL" sz="2400" dirty="0">
                <a:solidFill>
                  <a:schemeClr val="tx1">
                    <a:lumMod val="75000"/>
                    <a:lumOff val="25000"/>
                  </a:schemeClr>
                </a:solidFill>
                <a:latin typeface="Arial"/>
              </a:rPr>
              <a:t>Geen geldingsduur, geen inhouds- en vormvereisten</a:t>
            </a:r>
            <a:endParaRPr lang="nl-NL" dirty="0">
              <a:solidFill>
                <a:schemeClr val="tx1">
                  <a:lumMod val="75000"/>
                  <a:lumOff val="25000"/>
                </a:schemeClr>
              </a:solidFill>
            </a:endParaRPr>
          </a:p>
          <a:p>
            <a:pPr marL="342865" indent="-342865">
              <a:buFont typeface="Arial" panose="020B0604020202020204" pitchFamily="34" charset="0"/>
              <a:buChar char="•"/>
            </a:pPr>
            <a:r>
              <a:rPr lang="nl-NL" sz="2400" dirty="0">
                <a:solidFill>
                  <a:schemeClr val="tx1">
                    <a:lumMod val="75000"/>
                    <a:lumOff val="25000"/>
                  </a:schemeClr>
                </a:solidFill>
                <a:latin typeface="Arial"/>
              </a:rPr>
              <a:t>Geen bezwaar en beroep (maar: participatie)</a:t>
            </a:r>
            <a:endParaRPr lang="nl-NL" dirty="0">
              <a:solidFill>
                <a:schemeClr val="tx1">
                  <a:lumMod val="75000"/>
                  <a:lumOff val="25000"/>
                </a:schemeClr>
              </a:solidFill>
            </a:endParaRPr>
          </a:p>
          <a:p>
            <a:pPr marL="342865" indent="-342865">
              <a:buFont typeface="Arial" panose="020B0604020202020204" pitchFamily="34" charset="0"/>
              <a:buChar char="•"/>
            </a:pPr>
            <a:r>
              <a:rPr lang="nl-NL" sz="2400" dirty="0">
                <a:solidFill>
                  <a:schemeClr val="tx1">
                    <a:lumMod val="75000"/>
                    <a:lumOff val="25000"/>
                  </a:schemeClr>
                </a:solidFill>
                <a:latin typeface="Arial"/>
              </a:rPr>
              <a:t>Geen juridische doorwerking naar andere overheden (wel zorgvuldigheids- en motiveringsbeginsel)</a:t>
            </a:r>
            <a:endParaRPr dirty="0">
              <a:solidFill>
                <a:schemeClr val="tx1">
                  <a:lumMod val="75000"/>
                  <a:lumOff val="25000"/>
                </a:schemeClr>
              </a:solidFill>
            </a:endParaRPr>
          </a:p>
          <a:p>
            <a:pPr>
              <a:lnSpc>
                <a:spcPct val="100000"/>
              </a:lnSpc>
            </a:pPr>
            <a:endParaRPr dirty="0"/>
          </a:p>
          <a:p>
            <a:pPr>
              <a:lnSpc>
                <a:spcPct val="100000"/>
              </a:lnSpc>
            </a:pP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 name="CustomShape 1"/>
          <p:cNvSpPr/>
          <p:nvPr/>
        </p:nvSpPr>
        <p:spPr>
          <a:xfrm>
            <a:off x="513812" y="1584645"/>
            <a:ext cx="9069120" cy="365107"/>
          </a:xfrm>
          <a:prstGeom prst="rect">
            <a:avLst/>
          </a:prstGeom>
          <a:noFill/>
          <a:ln>
            <a:noFill/>
          </a:ln>
        </p:spPr>
        <p:txBody>
          <a:bodyPr lIns="0" tIns="0" rIns="0" bIns="0" anchor="ctr"/>
          <a:lstStyle/>
          <a:p>
            <a:pPr algn="ctr">
              <a:lnSpc>
                <a:spcPct val="100000"/>
              </a:lnSpc>
            </a:pPr>
            <a:r>
              <a:rPr lang="nl-NL" sz="3200" cap="all" dirty="0">
                <a:solidFill>
                  <a:schemeClr val="tx1">
                    <a:lumMod val="75000"/>
                    <a:lumOff val="25000"/>
                  </a:schemeClr>
                </a:solidFill>
                <a:latin typeface="Arial"/>
              </a:rPr>
              <a:t>Kerninstrumenten</a:t>
            </a:r>
            <a:endParaRPr sz="3200" cap="all" dirty="0">
              <a:solidFill>
                <a:schemeClr val="tx1">
                  <a:lumMod val="75000"/>
                  <a:lumOff val="25000"/>
                </a:schemeClr>
              </a:solidFill>
            </a:endParaRPr>
          </a:p>
        </p:txBody>
      </p:sp>
      <p:sp>
        <p:nvSpPr>
          <p:cNvPr id="521" name="CustomShape 2"/>
          <p:cNvSpPr/>
          <p:nvPr/>
        </p:nvSpPr>
        <p:spPr>
          <a:xfrm>
            <a:off x="504001" y="2195661"/>
            <a:ext cx="9069120" cy="4896544"/>
          </a:xfrm>
          <a:prstGeom prst="rect">
            <a:avLst/>
          </a:prstGeom>
          <a:noFill/>
          <a:ln>
            <a:noFill/>
          </a:ln>
        </p:spPr>
        <p:txBody>
          <a:bodyPr lIns="0" tIns="0" rIns="0" bIns="0"/>
          <a:lstStyle/>
          <a:p>
            <a:pPr>
              <a:lnSpc>
                <a:spcPct val="100000"/>
              </a:lnSpc>
              <a:buSzPct val="45000"/>
            </a:pPr>
            <a:r>
              <a:rPr lang="nl-NL" sz="3200" dirty="0">
                <a:solidFill>
                  <a:schemeClr val="tx1">
                    <a:lumMod val="75000"/>
                    <a:lumOff val="25000"/>
                  </a:schemeClr>
                </a:solidFill>
                <a:latin typeface="Arial"/>
              </a:rPr>
              <a:t>Omgevingsplan:</a:t>
            </a:r>
            <a:endParaRPr lang="nl-NL" dirty="0">
              <a:solidFill>
                <a:schemeClr val="tx1">
                  <a:lumMod val="75000"/>
                  <a:lumOff val="25000"/>
                </a:schemeClr>
              </a:solidFill>
            </a:endParaRPr>
          </a:p>
          <a:p>
            <a:pPr marL="342865" indent="-342865">
              <a:buSzPct val="100000"/>
              <a:buFont typeface="Arial" panose="020B0604020202020204" pitchFamily="34" charset="0"/>
              <a:buChar char="•"/>
            </a:pPr>
            <a:r>
              <a:rPr lang="nl-NL" sz="2000" dirty="0">
                <a:solidFill>
                  <a:schemeClr val="tx1">
                    <a:lumMod val="75000"/>
                    <a:lumOff val="25000"/>
                  </a:schemeClr>
                </a:solidFill>
                <a:latin typeface="Arial"/>
              </a:rPr>
              <a:t>Overeenkomsten huidig bestemmingsplan: regels voor het toekennen van functies aan locaties</a:t>
            </a:r>
            <a:endParaRPr lang="nl-NL" dirty="0">
              <a:solidFill>
                <a:schemeClr val="tx1">
                  <a:lumMod val="75000"/>
                  <a:lumOff val="25000"/>
                </a:schemeClr>
              </a:solidFill>
            </a:endParaRPr>
          </a:p>
          <a:p>
            <a:pPr marL="342865" indent="-342865">
              <a:buSzPct val="100000"/>
              <a:buFont typeface="Arial" panose="020B0604020202020204" pitchFamily="34" charset="0"/>
              <a:buChar char="•"/>
            </a:pPr>
            <a:r>
              <a:rPr lang="nl-NL" sz="2000" dirty="0">
                <a:solidFill>
                  <a:schemeClr val="tx1">
                    <a:lumMod val="75000"/>
                    <a:lumOff val="25000"/>
                  </a:schemeClr>
                </a:solidFill>
                <a:latin typeface="Arial"/>
              </a:rPr>
              <a:t>Breder: ook andere regels op terrein fysieke leefomgeving</a:t>
            </a:r>
            <a:endParaRPr lang="nl-NL" dirty="0">
              <a:solidFill>
                <a:schemeClr val="tx1">
                  <a:lumMod val="75000"/>
                  <a:lumOff val="25000"/>
                </a:schemeClr>
              </a:solidFill>
            </a:endParaRPr>
          </a:p>
          <a:p>
            <a:pPr marL="342865" indent="-342865">
              <a:buSzPct val="100000"/>
              <a:buFont typeface="Arial" panose="020B0604020202020204" pitchFamily="34" charset="0"/>
              <a:buChar char="•"/>
            </a:pPr>
            <a:r>
              <a:rPr lang="nl-NL" sz="2000" dirty="0">
                <a:solidFill>
                  <a:schemeClr val="tx1">
                    <a:lumMod val="75000"/>
                    <a:lumOff val="25000"/>
                  </a:schemeClr>
                </a:solidFill>
                <a:latin typeface="Arial"/>
              </a:rPr>
              <a:t>Niet meer alleen “een goede ruimtelijke ordening”, maar ook milieu, natuur, cultureel erfgoed, bomen, welstand... (integraliteit)</a:t>
            </a:r>
            <a:endParaRPr lang="nl-NL" dirty="0">
              <a:solidFill>
                <a:schemeClr val="tx1">
                  <a:lumMod val="75000"/>
                  <a:lumOff val="25000"/>
                </a:schemeClr>
              </a:solidFill>
            </a:endParaRPr>
          </a:p>
          <a:p>
            <a:pPr marL="342865" indent="-342865">
              <a:buSzPct val="100000"/>
              <a:buFont typeface="Arial" panose="020B0604020202020204" pitchFamily="34" charset="0"/>
              <a:buChar char="•"/>
            </a:pPr>
            <a:r>
              <a:rPr lang="nl-NL" sz="2000" dirty="0">
                <a:solidFill>
                  <a:schemeClr val="tx1">
                    <a:lumMod val="75000"/>
                    <a:lumOff val="25000"/>
                  </a:schemeClr>
                </a:solidFill>
                <a:latin typeface="Arial"/>
              </a:rPr>
              <a:t>Doel: één </a:t>
            </a:r>
            <a:r>
              <a:rPr lang="nl-NL" sz="2000" dirty="0" err="1">
                <a:solidFill>
                  <a:schemeClr val="tx1">
                    <a:lumMod val="75000"/>
                    <a:lumOff val="25000"/>
                  </a:schemeClr>
                </a:solidFill>
                <a:latin typeface="Arial"/>
              </a:rPr>
              <a:t>gebiedsdekkende</a:t>
            </a:r>
            <a:r>
              <a:rPr lang="nl-NL" sz="2000" dirty="0">
                <a:solidFill>
                  <a:schemeClr val="tx1">
                    <a:lumMod val="75000"/>
                    <a:lumOff val="25000"/>
                  </a:schemeClr>
                </a:solidFill>
                <a:latin typeface="Arial"/>
              </a:rPr>
              <a:t> regeling per </a:t>
            </a:r>
            <a:r>
              <a:rPr lang="nl-NL" sz="2000" dirty="0" smtClean="0">
                <a:solidFill>
                  <a:schemeClr val="tx1">
                    <a:lumMod val="75000"/>
                    <a:lumOff val="25000"/>
                  </a:schemeClr>
                </a:solidFill>
                <a:latin typeface="Arial"/>
              </a:rPr>
              <a:t>gemeente</a:t>
            </a:r>
            <a:r>
              <a:rPr lang="nl-NL" sz="2000" dirty="0">
                <a:solidFill>
                  <a:schemeClr val="tx1">
                    <a:lumMod val="75000"/>
                    <a:lumOff val="25000"/>
                  </a:schemeClr>
                </a:solidFill>
                <a:latin typeface="Arial"/>
              </a:rPr>
              <a:t> </a:t>
            </a:r>
            <a:r>
              <a:rPr lang="nl-NL" sz="2000" dirty="0" smtClean="0">
                <a:solidFill>
                  <a:schemeClr val="tx1">
                    <a:lumMod val="75000"/>
                    <a:lumOff val="25000"/>
                  </a:schemeClr>
                </a:solidFill>
                <a:latin typeface="Arial"/>
              </a:rPr>
              <a:t>(TK)</a:t>
            </a:r>
            <a:endParaRPr lang="nl-NL" dirty="0">
              <a:solidFill>
                <a:schemeClr val="tx1">
                  <a:lumMod val="75000"/>
                  <a:lumOff val="25000"/>
                </a:schemeClr>
              </a:solidFill>
            </a:endParaRPr>
          </a:p>
          <a:p>
            <a:pPr marL="342865" indent="-342865">
              <a:buSzPct val="100000"/>
              <a:buFont typeface="Arial" panose="020B0604020202020204" pitchFamily="34" charset="0"/>
              <a:buChar char="•"/>
            </a:pPr>
            <a:r>
              <a:rPr lang="nl-NL" sz="2000" dirty="0" smtClean="0">
                <a:solidFill>
                  <a:schemeClr val="tx1">
                    <a:lumMod val="75000"/>
                    <a:lumOff val="25000"/>
                  </a:schemeClr>
                </a:solidFill>
                <a:latin typeface="Arial"/>
              </a:rPr>
              <a:t>Twee </a:t>
            </a:r>
            <a:r>
              <a:rPr lang="nl-NL" sz="2000" dirty="0">
                <a:solidFill>
                  <a:schemeClr val="tx1">
                    <a:lumMod val="75000"/>
                    <a:lumOff val="25000"/>
                  </a:schemeClr>
                </a:solidFill>
                <a:latin typeface="Arial"/>
              </a:rPr>
              <a:t>routes voor mogelijk maken projecten die strijdig zijn: aanpassing omgevingsplan of omgevingsvergunning afwijkactiviteit</a:t>
            </a:r>
            <a:endParaRPr lang="nl-NL" dirty="0">
              <a:solidFill>
                <a:schemeClr val="tx1">
                  <a:lumMod val="75000"/>
                  <a:lumOff val="25000"/>
                </a:schemeClr>
              </a:solidFill>
            </a:endParaRPr>
          </a:p>
          <a:p>
            <a:pPr marL="342865" indent="-342865">
              <a:buSzPct val="100000"/>
              <a:buFont typeface="Arial" panose="020B0604020202020204" pitchFamily="34" charset="0"/>
              <a:buChar char="•"/>
            </a:pPr>
            <a:r>
              <a:rPr lang="nl-NL" sz="2000" dirty="0" err="1" smtClean="0">
                <a:solidFill>
                  <a:schemeClr val="tx1">
                    <a:lumMod val="75000"/>
                    <a:lumOff val="25000"/>
                  </a:schemeClr>
                </a:solidFill>
                <a:latin typeface="Arial"/>
              </a:rPr>
              <a:t>Binnenplanse</a:t>
            </a:r>
            <a:r>
              <a:rPr lang="nl-NL" sz="2000" dirty="0" smtClean="0">
                <a:solidFill>
                  <a:schemeClr val="tx1">
                    <a:lumMod val="75000"/>
                    <a:lumOff val="25000"/>
                  </a:schemeClr>
                </a:solidFill>
                <a:latin typeface="Arial"/>
              </a:rPr>
              <a:t> omgevingsvergunning vervalt, maar omgevingsplan kan wel beoordelingsregels bevatten voor afwijkactiviteiten (preventieve toets)</a:t>
            </a:r>
            <a:endParaRPr lang="nl-NL" dirty="0">
              <a:solidFill>
                <a:schemeClr val="tx1">
                  <a:lumMod val="75000"/>
                  <a:lumOff val="25000"/>
                </a:schemeClr>
              </a:solidFill>
            </a:endParaRPr>
          </a:p>
          <a:p>
            <a:pPr marL="342865" indent="-342865">
              <a:buSzPct val="100000"/>
              <a:buFont typeface="Arial" panose="020B0604020202020204" pitchFamily="34" charset="0"/>
              <a:buChar char="•"/>
            </a:pPr>
            <a:r>
              <a:rPr lang="nl-NL" sz="2000" dirty="0">
                <a:solidFill>
                  <a:schemeClr val="tx1">
                    <a:lumMod val="75000"/>
                    <a:lumOff val="25000"/>
                  </a:schemeClr>
                </a:solidFill>
                <a:latin typeface="Arial"/>
              </a:rPr>
              <a:t>Houdbaarheidsdatum </a:t>
            </a:r>
            <a:r>
              <a:rPr lang="nl-NL" sz="2000" dirty="0" smtClean="0">
                <a:solidFill>
                  <a:schemeClr val="tx1">
                    <a:lumMod val="75000"/>
                    <a:lumOff val="25000"/>
                  </a:schemeClr>
                </a:solidFill>
                <a:latin typeface="Arial"/>
              </a:rPr>
              <a:t>verdwijnt: flexibel, uitnodigingsplanologie, lagere lasten (maar: omgevingsvergunningen wel te integreren &lt; 5 jaar) </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 name="CustomShape 1"/>
          <p:cNvSpPr/>
          <p:nvPr/>
        </p:nvSpPr>
        <p:spPr>
          <a:xfrm>
            <a:off x="504001" y="1550122"/>
            <a:ext cx="9069120" cy="437115"/>
          </a:xfrm>
          <a:prstGeom prst="rect">
            <a:avLst/>
          </a:prstGeom>
          <a:noFill/>
          <a:ln>
            <a:noFill/>
          </a:ln>
        </p:spPr>
        <p:txBody>
          <a:bodyPr lIns="0" tIns="0" rIns="0" bIns="0" anchor="ctr"/>
          <a:lstStyle/>
          <a:p>
            <a:pPr algn="ctr">
              <a:lnSpc>
                <a:spcPct val="100000"/>
              </a:lnSpc>
            </a:pPr>
            <a:r>
              <a:rPr lang="nl-NL" sz="3200" cap="all" dirty="0">
                <a:solidFill>
                  <a:schemeClr val="tx1">
                    <a:lumMod val="75000"/>
                    <a:lumOff val="25000"/>
                  </a:schemeClr>
                </a:solidFill>
                <a:latin typeface="Arial"/>
              </a:rPr>
              <a:t>Kerninstrumenten</a:t>
            </a:r>
            <a:endParaRPr sz="3200" cap="all" dirty="0">
              <a:solidFill>
                <a:schemeClr val="tx1">
                  <a:lumMod val="75000"/>
                  <a:lumOff val="25000"/>
                </a:schemeClr>
              </a:solidFill>
            </a:endParaRPr>
          </a:p>
        </p:txBody>
      </p:sp>
      <p:sp>
        <p:nvSpPr>
          <p:cNvPr id="523" name="CustomShape 2"/>
          <p:cNvSpPr/>
          <p:nvPr/>
        </p:nvSpPr>
        <p:spPr>
          <a:xfrm>
            <a:off x="504001" y="2195661"/>
            <a:ext cx="9069120" cy="4608512"/>
          </a:xfrm>
          <a:prstGeom prst="rect">
            <a:avLst/>
          </a:prstGeom>
          <a:noFill/>
          <a:ln>
            <a:noFill/>
          </a:ln>
        </p:spPr>
        <p:txBody>
          <a:bodyPr lIns="0" tIns="0" rIns="0" bIns="0"/>
          <a:lstStyle/>
          <a:p>
            <a:pPr>
              <a:lnSpc>
                <a:spcPct val="100000"/>
              </a:lnSpc>
              <a:buSzPct val="45000"/>
            </a:pPr>
            <a:r>
              <a:rPr lang="nl-NL" sz="3200" dirty="0">
                <a:solidFill>
                  <a:schemeClr val="tx1">
                    <a:lumMod val="75000"/>
                    <a:lumOff val="25000"/>
                  </a:schemeClr>
                </a:solidFill>
                <a:latin typeface="Arial"/>
              </a:rPr>
              <a:t>Omgevingsvergunning:</a:t>
            </a:r>
            <a:endParaRPr lang="nl-NL" dirty="0">
              <a:solidFill>
                <a:schemeClr val="tx1">
                  <a:lumMod val="75000"/>
                  <a:lumOff val="25000"/>
                </a:schemeClr>
              </a:solidFill>
            </a:endParaRPr>
          </a:p>
          <a:p>
            <a:pPr marL="342865" indent="-342865">
              <a:buSzPct val="100000"/>
              <a:buFont typeface="Arial" panose="020B0604020202020204" pitchFamily="34" charset="0"/>
              <a:buChar char="•"/>
            </a:pPr>
            <a:r>
              <a:rPr lang="nl-NL" sz="2000" dirty="0">
                <a:solidFill>
                  <a:schemeClr val="tx1">
                    <a:lumMod val="75000"/>
                    <a:lumOff val="25000"/>
                  </a:schemeClr>
                </a:solidFill>
                <a:latin typeface="Arial"/>
              </a:rPr>
              <a:t>Borduurt voort op </a:t>
            </a:r>
            <a:r>
              <a:rPr lang="nl-NL" sz="2000" dirty="0" err="1">
                <a:solidFill>
                  <a:schemeClr val="tx1">
                    <a:lumMod val="75000"/>
                    <a:lumOff val="25000"/>
                  </a:schemeClr>
                </a:solidFill>
                <a:latin typeface="Arial"/>
              </a:rPr>
              <a:t>Wabo</a:t>
            </a:r>
            <a:endParaRPr lang="nl-NL" dirty="0">
              <a:solidFill>
                <a:schemeClr val="tx1">
                  <a:lumMod val="75000"/>
                  <a:lumOff val="25000"/>
                </a:schemeClr>
              </a:solidFill>
            </a:endParaRPr>
          </a:p>
          <a:p>
            <a:pPr marL="342865" indent="-342865">
              <a:buSzPct val="100000"/>
              <a:buFont typeface="Arial" panose="020B0604020202020204" pitchFamily="34" charset="0"/>
              <a:buChar char="•"/>
            </a:pPr>
            <a:r>
              <a:rPr lang="nl-NL" sz="2000" dirty="0">
                <a:solidFill>
                  <a:schemeClr val="tx1">
                    <a:lumMod val="75000"/>
                    <a:lumOff val="25000"/>
                  </a:schemeClr>
                </a:solidFill>
                <a:latin typeface="Arial"/>
              </a:rPr>
              <a:t>Met een langere lijst: enkele vergunningstelsel geïntegreerd (ontgrondingen, Natura 2000 activiteit, Flora en fauna activiteit)</a:t>
            </a:r>
            <a:endParaRPr lang="nl-NL" dirty="0">
              <a:solidFill>
                <a:schemeClr val="tx1">
                  <a:lumMod val="75000"/>
                  <a:lumOff val="25000"/>
                </a:schemeClr>
              </a:solidFill>
            </a:endParaRPr>
          </a:p>
          <a:p>
            <a:pPr marL="342865" indent="-342865">
              <a:buSzPct val="100000"/>
              <a:buFont typeface="Arial" panose="020B0604020202020204" pitchFamily="34" charset="0"/>
              <a:buChar char="•"/>
            </a:pPr>
            <a:r>
              <a:rPr lang="nl-NL" sz="2000" dirty="0">
                <a:solidFill>
                  <a:schemeClr val="tx1">
                    <a:lumMod val="75000"/>
                    <a:lumOff val="25000"/>
                  </a:schemeClr>
                </a:solidFill>
                <a:latin typeface="Arial"/>
              </a:rPr>
              <a:t>Enkele </a:t>
            </a:r>
            <a:r>
              <a:rPr lang="nl-NL" sz="2000" dirty="0" err="1">
                <a:solidFill>
                  <a:schemeClr val="tx1">
                    <a:lumMod val="75000"/>
                    <a:lumOff val="25000"/>
                  </a:schemeClr>
                </a:solidFill>
                <a:latin typeface="Arial"/>
              </a:rPr>
              <a:t>vergunningplichtige</a:t>
            </a:r>
            <a:r>
              <a:rPr lang="nl-NL" sz="2000" dirty="0">
                <a:solidFill>
                  <a:schemeClr val="tx1">
                    <a:lumMod val="75000"/>
                    <a:lumOff val="25000"/>
                  </a:schemeClr>
                </a:solidFill>
                <a:latin typeface="Arial"/>
              </a:rPr>
              <a:t> </a:t>
            </a:r>
            <a:r>
              <a:rPr lang="nl-NL" sz="2000" dirty="0" smtClean="0">
                <a:solidFill>
                  <a:schemeClr val="tx1">
                    <a:lumMod val="75000"/>
                    <a:lumOff val="25000"/>
                  </a:schemeClr>
                </a:solidFill>
                <a:latin typeface="Arial"/>
              </a:rPr>
              <a:t>activiteiten uit </a:t>
            </a:r>
            <a:r>
              <a:rPr lang="nl-NL" sz="2000" dirty="0" err="1" smtClean="0">
                <a:solidFill>
                  <a:schemeClr val="tx1">
                    <a:lumMod val="75000"/>
                    <a:lumOff val="25000"/>
                  </a:schemeClr>
                </a:solidFill>
                <a:latin typeface="Arial"/>
              </a:rPr>
              <a:t>Wabo</a:t>
            </a:r>
            <a:r>
              <a:rPr lang="nl-NL" sz="2000" dirty="0" smtClean="0">
                <a:solidFill>
                  <a:schemeClr val="tx1">
                    <a:lumMod val="75000"/>
                    <a:lumOff val="25000"/>
                  </a:schemeClr>
                </a:solidFill>
                <a:latin typeface="Arial"/>
              </a:rPr>
              <a:t> </a:t>
            </a:r>
            <a:r>
              <a:rPr lang="nl-NL" sz="2000" dirty="0">
                <a:solidFill>
                  <a:schemeClr val="tx1">
                    <a:lumMod val="75000"/>
                    <a:lumOff val="25000"/>
                  </a:schemeClr>
                </a:solidFill>
                <a:latin typeface="Arial"/>
              </a:rPr>
              <a:t>verdwijnen </a:t>
            </a:r>
            <a:r>
              <a:rPr lang="nl-NL" sz="2000" dirty="0" smtClean="0">
                <a:solidFill>
                  <a:schemeClr val="tx1">
                    <a:lumMod val="75000"/>
                    <a:lumOff val="25000"/>
                  </a:schemeClr>
                </a:solidFill>
                <a:latin typeface="Arial"/>
              </a:rPr>
              <a:t>onder de </a:t>
            </a:r>
            <a:r>
              <a:rPr lang="nl-NL" sz="2000" dirty="0">
                <a:solidFill>
                  <a:schemeClr val="tx1">
                    <a:lumMod val="75000"/>
                    <a:lumOff val="25000"/>
                  </a:schemeClr>
                </a:solidFill>
                <a:latin typeface="Arial"/>
              </a:rPr>
              <a:t>Ow (o.a. aanlegactiviteiten, slopen, </a:t>
            </a:r>
            <a:r>
              <a:rPr lang="nl-NL" sz="2000" dirty="0" smtClean="0">
                <a:solidFill>
                  <a:schemeClr val="tx1">
                    <a:lumMod val="75000"/>
                    <a:lumOff val="25000"/>
                  </a:schemeClr>
                </a:solidFill>
                <a:latin typeface="Arial"/>
              </a:rPr>
              <a:t>kappen) </a:t>
            </a:r>
            <a:r>
              <a:rPr lang="nl-NL" sz="2000" dirty="0">
                <a:solidFill>
                  <a:schemeClr val="tx1">
                    <a:lumMod val="75000"/>
                    <a:lumOff val="25000"/>
                  </a:schemeClr>
                </a:solidFill>
                <a:latin typeface="Arial"/>
              </a:rPr>
              <a:t>en let op: omgevingsplan bevat geen </a:t>
            </a:r>
            <a:r>
              <a:rPr lang="nl-NL" sz="2000" dirty="0" smtClean="0">
                <a:solidFill>
                  <a:schemeClr val="tx1">
                    <a:lumMod val="75000"/>
                    <a:lumOff val="25000"/>
                  </a:schemeClr>
                </a:solidFill>
                <a:latin typeface="Arial"/>
              </a:rPr>
              <a:t>vergunningenstelsels</a:t>
            </a:r>
            <a:endParaRPr lang="nl-NL" dirty="0">
              <a:solidFill>
                <a:schemeClr val="tx1">
                  <a:lumMod val="75000"/>
                  <a:lumOff val="25000"/>
                </a:schemeClr>
              </a:solidFill>
            </a:endParaRPr>
          </a:p>
          <a:p>
            <a:pPr marL="342865" indent="-342865">
              <a:buSzPct val="100000"/>
              <a:buFont typeface="Arial" panose="020B0604020202020204" pitchFamily="34" charset="0"/>
              <a:buChar char="•"/>
            </a:pPr>
            <a:r>
              <a:rPr lang="nl-NL" sz="2000" dirty="0">
                <a:solidFill>
                  <a:schemeClr val="tx1">
                    <a:lumMod val="75000"/>
                    <a:lumOff val="25000"/>
                  </a:schemeClr>
                </a:solidFill>
                <a:latin typeface="Arial"/>
              </a:rPr>
              <a:t>Indien regulering </a:t>
            </a:r>
            <a:r>
              <a:rPr lang="nl-NL" sz="2000" dirty="0" smtClean="0">
                <a:solidFill>
                  <a:schemeClr val="tx1">
                    <a:lumMod val="75000"/>
                    <a:lumOff val="25000"/>
                  </a:schemeClr>
                </a:solidFill>
                <a:latin typeface="Arial"/>
              </a:rPr>
              <a:t>gewenst c.q. niet rechtstreeks toegestaan: </a:t>
            </a:r>
            <a:r>
              <a:rPr lang="nl-NL" sz="2000" dirty="0">
                <a:solidFill>
                  <a:schemeClr val="tx1">
                    <a:lumMod val="75000"/>
                    <a:lumOff val="25000"/>
                  </a:schemeClr>
                </a:solidFill>
                <a:latin typeface="Arial"/>
              </a:rPr>
              <a:t>omgevingsvergunning afwijkactiviteit</a:t>
            </a:r>
            <a:endParaRPr lang="nl-NL" dirty="0">
              <a:solidFill>
                <a:schemeClr val="tx1">
                  <a:lumMod val="75000"/>
                  <a:lumOff val="25000"/>
                </a:schemeClr>
              </a:solidFill>
            </a:endParaRPr>
          </a:p>
          <a:p>
            <a:pPr marL="342865" indent="-342865">
              <a:buSzPct val="100000"/>
              <a:buFont typeface="Arial" panose="020B0604020202020204" pitchFamily="34" charset="0"/>
              <a:buChar char="•"/>
            </a:pPr>
            <a:r>
              <a:rPr lang="nl-NL" sz="2000" dirty="0" smtClean="0">
                <a:solidFill>
                  <a:schemeClr val="tx1">
                    <a:lumMod val="75000"/>
                    <a:lumOff val="25000"/>
                  </a:schemeClr>
                </a:solidFill>
                <a:latin typeface="Arial"/>
              </a:rPr>
              <a:t>Reguliere </a:t>
            </a:r>
            <a:r>
              <a:rPr lang="nl-NL" sz="2000" dirty="0">
                <a:solidFill>
                  <a:schemeClr val="tx1">
                    <a:lumMod val="75000"/>
                    <a:lumOff val="25000"/>
                  </a:schemeClr>
                </a:solidFill>
                <a:latin typeface="Arial"/>
              </a:rPr>
              <a:t>of uitgebreide procedure voor </a:t>
            </a:r>
            <a:r>
              <a:rPr lang="nl-NL" sz="2000" dirty="0" smtClean="0">
                <a:solidFill>
                  <a:schemeClr val="tx1">
                    <a:lumMod val="75000"/>
                    <a:lumOff val="25000"/>
                  </a:schemeClr>
                </a:solidFill>
                <a:latin typeface="Arial"/>
              </a:rPr>
              <a:t>afwijken? (</a:t>
            </a:r>
            <a:r>
              <a:rPr lang="nl-NL" sz="2000" dirty="0" err="1" smtClean="0">
                <a:solidFill>
                  <a:schemeClr val="tx1">
                    <a:lumMod val="75000"/>
                    <a:lumOff val="25000"/>
                  </a:schemeClr>
                </a:solidFill>
                <a:latin typeface="Arial"/>
              </a:rPr>
              <a:t>Amvb</a:t>
            </a:r>
            <a:r>
              <a:rPr lang="nl-NL" sz="2000" dirty="0" smtClean="0">
                <a:solidFill>
                  <a:schemeClr val="tx1">
                    <a:lumMod val="75000"/>
                    <a:lumOff val="25000"/>
                  </a:schemeClr>
                </a:solidFill>
                <a:latin typeface="Arial"/>
              </a:rPr>
              <a:t>)</a:t>
            </a:r>
          </a:p>
          <a:p>
            <a:pPr marL="342865" indent="-342865">
              <a:buSzPct val="100000"/>
              <a:buFont typeface="Arial" panose="020B0604020202020204" pitchFamily="34" charset="0"/>
              <a:buChar char="•"/>
            </a:pPr>
            <a:r>
              <a:rPr lang="nl-NL" sz="2000" dirty="0" smtClean="0">
                <a:solidFill>
                  <a:schemeClr val="tx1">
                    <a:lumMod val="75000"/>
                    <a:lumOff val="25000"/>
                  </a:schemeClr>
                </a:solidFill>
                <a:latin typeface="Arial"/>
              </a:rPr>
              <a:t>Tijdig afwegen </a:t>
            </a:r>
            <a:r>
              <a:rPr lang="nl-NL" sz="2000" dirty="0">
                <a:solidFill>
                  <a:schemeClr val="tx1">
                    <a:lumMod val="75000"/>
                    <a:lumOff val="25000"/>
                  </a:schemeClr>
                </a:solidFill>
                <a:latin typeface="Arial"/>
              </a:rPr>
              <a:t>of meer activiteiten rechtstreeks worden toegestaan</a:t>
            </a:r>
            <a:endParaRPr lang="nl-NL" dirty="0">
              <a:solidFill>
                <a:schemeClr val="tx1">
                  <a:lumMod val="75000"/>
                  <a:lumOff val="25000"/>
                </a:schemeClr>
              </a:solidFill>
            </a:endParaRPr>
          </a:p>
          <a:p>
            <a:pPr marL="342865" indent="-342865">
              <a:buSzPct val="100000"/>
              <a:buFont typeface="Arial" panose="020B0604020202020204" pitchFamily="34" charset="0"/>
              <a:buChar char="•"/>
            </a:pPr>
            <a:r>
              <a:rPr lang="nl-NL" sz="2000" dirty="0">
                <a:solidFill>
                  <a:schemeClr val="tx1">
                    <a:lumMod val="75000"/>
                    <a:lumOff val="25000"/>
                  </a:schemeClr>
                </a:solidFill>
                <a:latin typeface="Arial"/>
              </a:rPr>
              <a:t>Onlosmakelijkheidsvereiste losgelaten, gefaseerde aanvraag </a:t>
            </a:r>
            <a:r>
              <a:rPr lang="nl-NL" sz="2000" dirty="0" smtClean="0">
                <a:solidFill>
                  <a:schemeClr val="tx1">
                    <a:lumMod val="75000"/>
                    <a:lumOff val="25000"/>
                  </a:schemeClr>
                </a:solidFill>
                <a:latin typeface="Arial"/>
              </a:rPr>
              <a:t>mogelijk</a:t>
            </a:r>
            <a:endParaRPr lang="nl-NL" dirty="0">
              <a:solidFill>
                <a:schemeClr val="tx1">
                  <a:lumMod val="75000"/>
                  <a:lumOff val="25000"/>
                </a:schemeClr>
              </a:solidFill>
            </a:endParaRPr>
          </a:p>
          <a:p>
            <a:pPr marL="342865" indent="-342865">
              <a:buSzPct val="100000"/>
              <a:buFont typeface="Arial" panose="020B0604020202020204" pitchFamily="34" charset="0"/>
              <a:buChar char="•"/>
            </a:pPr>
            <a:r>
              <a:rPr lang="nl-NL" sz="2000" dirty="0">
                <a:solidFill>
                  <a:schemeClr val="tx1">
                    <a:lumMod val="75000"/>
                    <a:lumOff val="25000"/>
                  </a:schemeClr>
                </a:solidFill>
                <a:latin typeface="Arial"/>
              </a:rPr>
              <a:t>Lex </a:t>
            </a:r>
            <a:r>
              <a:rPr lang="nl-NL" sz="2000" dirty="0" err="1">
                <a:solidFill>
                  <a:schemeClr val="tx1">
                    <a:lumMod val="75000"/>
                    <a:lumOff val="25000"/>
                  </a:schemeClr>
                </a:solidFill>
                <a:latin typeface="Arial"/>
              </a:rPr>
              <a:t>silentio</a:t>
            </a:r>
            <a:r>
              <a:rPr lang="nl-NL" sz="2000" dirty="0">
                <a:solidFill>
                  <a:schemeClr val="tx1">
                    <a:lumMod val="75000"/>
                    <a:lumOff val="25000"/>
                  </a:schemeClr>
                </a:solidFill>
                <a:latin typeface="Arial"/>
              </a:rPr>
              <a:t> positivo afgeschaft (maar wel dwangsom niet tijdig beslissen!)</a:t>
            </a:r>
            <a:endParaRPr lang="nl-NL" dirty="0">
              <a:solidFill>
                <a:schemeClr val="tx1">
                  <a:lumMod val="75000"/>
                  <a:lumOff val="25000"/>
                </a:schemeClr>
              </a:solidFill>
            </a:endParaRPr>
          </a:p>
          <a:p>
            <a:pPr marL="342865" indent="-342865">
              <a:buSzPct val="100000"/>
              <a:buFont typeface="Arial" panose="020B0604020202020204" pitchFamily="34" charset="0"/>
              <a:buChar char="•"/>
            </a:pPr>
            <a:r>
              <a:rPr lang="nl-NL" sz="2000" dirty="0">
                <a:solidFill>
                  <a:schemeClr val="tx1">
                    <a:lumMod val="75000"/>
                    <a:lumOff val="25000"/>
                  </a:schemeClr>
                </a:solidFill>
                <a:latin typeface="Arial"/>
              </a:rPr>
              <a:t>Omgevingsvergunning treedt in werking </a:t>
            </a:r>
            <a:r>
              <a:rPr lang="nl-NL" sz="2000" dirty="0" smtClean="0">
                <a:solidFill>
                  <a:schemeClr val="tx1">
                    <a:lumMod val="75000"/>
                    <a:lumOff val="25000"/>
                  </a:schemeClr>
                </a:solidFill>
                <a:latin typeface="Arial"/>
              </a:rPr>
              <a:t>2 </a:t>
            </a:r>
            <a:r>
              <a:rPr lang="nl-NL" sz="2000" dirty="0">
                <a:solidFill>
                  <a:schemeClr val="tx1">
                    <a:lumMod val="75000"/>
                    <a:lumOff val="25000"/>
                  </a:schemeClr>
                </a:solidFill>
                <a:latin typeface="Arial"/>
              </a:rPr>
              <a:t>weken na </a:t>
            </a:r>
            <a:r>
              <a:rPr lang="nl-NL" sz="2000" dirty="0" smtClean="0">
                <a:solidFill>
                  <a:schemeClr val="tx1">
                    <a:lumMod val="75000"/>
                    <a:lumOff val="25000"/>
                  </a:schemeClr>
                </a:solidFill>
                <a:latin typeface="Arial"/>
              </a:rPr>
              <a:t>bekendmaking (EK 4 weken)</a:t>
            </a:r>
            <a:endParaRPr dirty="0">
              <a:solidFill>
                <a:schemeClr val="tx1">
                  <a:lumMod val="75000"/>
                  <a:lumOff val="25000"/>
                </a:schemeClr>
              </a:solidFil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 name="CustomShape 1"/>
          <p:cNvSpPr/>
          <p:nvPr/>
        </p:nvSpPr>
        <p:spPr>
          <a:xfrm>
            <a:off x="503820" y="1331565"/>
            <a:ext cx="9064800" cy="627300"/>
          </a:xfrm>
          <a:prstGeom prst="rect">
            <a:avLst/>
          </a:prstGeom>
          <a:noFill/>
          <a:ln>
            <a:noFill/>
          </a:ln>
        </p:spPr>
        <p:txBody>
          <a:bodyPr lIns="0" tIns="0" rIns="0" bIns="0" anchor="ctr"/>
          <a:lstStyle/>
          <a:p>
            <a:pPr algn="ctr">
              <a:lnSpc>
                <a:spcPct val="100000"/>
              </a:lnSpc>
            </a:pPr>
            <a:r>
              <a:rPr lang="nl-NL" sz="3200" dirty="0">
                <a:solidFill>
                  <a:schemeClr val="tx1">
                    <a:lumMod val="75000"/>
                    <a:lumOff val="25000"/>
                  </a:schemeClr>
                </a:solidFill>
                <a:latin typeface="Arial"/>
              </a:rPr>
              <a:t>AMvB’s</a:t>
            </a:r>
            <a:endParaRPr lang="nl-NL" sz="3200" dirty="0">
              <a:solidFill>
                <a:schemeClr val="tx1">
                  <a:lumMod val="75000"/>
                  <a:lumOff val="25000"/>
                </a:schemeClr>
              </a:solidFill>
            </a:endParaRPr>
          </a:p>
        </p:txBody>
      </p:sp>
      <p:sp>
        <p:nvSpPr>
          <p:cNvPr id="4" name="Rectangle 3"/>
          <p:cNvSpPr/>
          <p:nvPr/>
        </p:nvSpPr>
        <p:spPr>
          <a:xfrm>
            <a:off x="791840" y="2195661"/>
            <a:ext cx="8208912" cy="1323439"/>
          </a:xfrm>
          <a:prstGeom prst="rect">
            <a:avLst/>
          </a:prstGeom>
        </p:spPr>
        <p:txBody>
          <a:bodyPr wrap="square">
            <a:spAutoFit/>
          </a:bodyPr>
          <a:lstStyle/>
          <a:p>
            <a:pPr marL="914352" lvl="1" indent="-457200">
              <a:buSzPct val="100000"/>
              <a:buFont typeface="Arial" panose="020B0604020202020204" pitchFamily="34" charset="0"/>
              <a:buChar char="−"/>
            </a:pPr>
            <a:r>
              <a:rPr lang="nl-NL" sz="2000" dirty="0" smtClean="0">
                <a:solidFill>
                  <a:schemeClr val="tx1">
                    <a:lumMod val="75000"/>
                    <a:lumOff val="25000"/>
                  </a:schemeClr>
                </a:solidFill>
                <a:latin typeface="Arial" panose="020B0604020202020204" pitchFamily="34" charset="0"/>
                <a:cs typeface="Arial" panose="020B0604020202020204" pitchFamily="34" charset="0"/>
              </a:rPr>
              <a:t>Omgevingsbesluit</a:t>
            </a:r>
          </a:p>
          <a:p>
            <a:pPr marL="914352" lvl="1" indent="-457200">
              <a:buSzPct val="100000"/>
              <a:buFont typeface="Arial" panose="020B0604020202020204" pitchFamily="34" charset="0"/>
              <a:buChar char="−"/>
            </a:pPr>
            <a:r>
              <a:rPr lang="nl-NL" sz="2000" dirty="0" smtClean="0">
                <a:solidFill>
                  <a:schemeClr val="tx1">
                    <a:lumMod val="75000"/>
                    <a:lumOff val="25000"/>
                  </a:schemeClr>
                </a:solidFill>
                <a:latin typeface="Arial" panose="020B0604020202020204" pitchFamily="34" charset="0"/>
                <a:cs typeface="Arial" panose="020B0604020202020204" pitchFamily="34" charset="0"/>
              </a:rPr>
              <a:t>Besluit kwaliteit leefomgeving</a:t>
            </a:r>
          </a:p>
          <a:p>
            <a:pPr marL="914352" lvl="1" indent="-457200">
              <a:buSzPct val="100000"/>
              <a:buFont typeface="Arial" panose="020B0604020202020204" pitchFamily="34" charset="0"/>
              <a:buChar char="−"/>
            </a:pPr>
            <a:r>
              <a:rPr lang="nl-NL" sz="2000" dirty="0" smtClean="0">
                <a:solidFill>
                  <a:schemeClr val="tx1">
                    <a:lumMod val="75000"/>
                    <a:lumOff val="25000"/>
                  </a:schemeClr>
                </a:solidFill>
                <a:latin typeface="Arial" panose="020B0604020202020204" pitchFamily="34" charset="0"/>
                <a:cs typeface="Arial" panose="020B0604020202020204" pitchFamily="34" charset="0"/>
              </a:rPr>
              <a:t>Besluit activiteiten leefomgeving</a:t>
            </a:r>
          </a:p>
          <a:p>
            <a:pPr marL="914352" lvl="1" indent="-457200">
              <a:buSzPct val="100000"/>
              <a:buFont typeface="Arial" panose="020B0604020202020204" pitchFamily="34" charset="0"/>
              <a:buChar char="−"/>
            </a:pPr>
            <a:r>
              <a:rPr lang="nl-NL" sz="2000" dirty="0" smtClean="0">
                <a:solidFill>
                  <a:schemeClr val="tx1">
                    <a:lumMod val="75000"/>
                    <a:lumOff val="25000"/>
                  </a:schemeClr>
                </a:solidFill>
                <a:latin typeface="Arial" panose="020B0604020202020204" pitchFamily="34" charset="0"/>
                <a:cs typeface="Arial" panose="020B0604020202020204" pitchFamily="34" charset="0"/>
              </a:rPr>
              <a:t>Besluit bouwwerken in de leefomgeving</a:t>
            </a:r>
          </a:p>
        </p:txBody>
      </p:sp>
      <p:pic>
        <p:nvPicPr>
          <p:cNvPr id="2" name="Picture 1"/>
          <p:cNvPicPr>
            <a:picLocks noChangeAspect="1"/>
          </p:cNvPicPr>
          <p:nvPr/>
        </p:nvPicPr>
        <p:blipFill rotWithShape="1">
          <a:blip r:embed="rId3"/>
          <a:srcRect t="725" b="2027"/>
          <a:stretch/>
        </p:blipFill>
        <p:spPr>
          <a:xfrm>
            <a:off x="1024591" y="3519100"/>
            <a:ext cx="8264193" cy="3852391"/>
          </a:xfrm>
          <a:prstGeom prst="rect">
            <a:avLst/>
          </a:prstGeom>
        </p:spPr>
      </p:pic>
    </p:spTree>
    <p:extLst>
      <p:ext uri="{BB962C8B-B14F-4D97-AF65-F5344CB8AC3E}">
        <p14:creationId xmlns:p14="http://schemas.microsoft.com/office/powerpoint/2010/main" val="326766716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3808" y="1331565"/>
            <a:ext cx="9072563" cy="504056"/>
          </a:xfrm>
        </p:spPr>
        <p:txBody>
          <a:bodyPr>
            <a:noAutofit/>
          </a:bodyPr>
          <a:lstStyle/>
          <a:p>
            <a:r>
              <a:rPr lang="nl-NL" sz="3200" dirty="0" smtClean="0">
                <a:latin typeface="Arial" panose="020B0604020202020204" pitchFamily="34" charset="0"/>
                <a:cs typeface="Arial" panose="020B0604020202020204" pitchFamily="34" charset="0"/>
              </a:rPr>
              <a:t>IMPACT GEMEENTEN</a:t>
            </a:r>
            <a:endParaRPr lang="nl-NL"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nl-NL" sz="2800" dirty="0" smtClean="0">
              <a:latin typeface="Arial" panose="020B0604020202020204" pitchFamily="34" charset="0"/>
              <a:cs typeface="Arial" panose="020B0604020202020204" pitchFamily="34" charset="0"/>
            </a:endParaRPr>
          </a:p>
          <a:p>
            <a:r>
              <a:rPr lang="nl-NL" sz="2800" dirty="0" smtClean="0">
                <a:latin typeface="Arial" panose="020B0604020202020204" pitchFamily="34" charset="0"/>
                <a:cs typeface="Arial" panose="020B0604020202020204" pitchFamily="34" charset="0"/>
              </a:rPr>
              <a:t>Organisatie</a:t>
            </a:r>
          </a:p>
          <a:p>
            <a:r>
              <a:rPr lang="nl-NL" sz="2800" dirty="0" smtClean="0">
                <a:latin typeface="Arial" panose="020B0604020202020204" pitchFamily="34" charset="0"/>
                <a:cs typeface="Arial" panose="020B0604020202020204" pitchFamily="34" charset="0"/>
              </a:rPr>
              <a:t>Werkprocessen</a:t>
            </a:r>
          </a:p>
          <a:p>
            <a:r>
              <a:rPr lang="nl-NL" sz="2800" dirty="0" smtClean="0">
                <a:latin typeface="Arial" panose="020B0604020202020204" pitchFamily="34" charset="0"/>
                <a:cs typeface="Arial" panose="020B0604020202020204" pitchFamily="34" charset="0"/>
              </a:rPr>
              <a:t>Medewerkers</a:t>
            </a:r>
          </a:p>
          <a:p>
            <a:r>
              <a:rPr lang="nl-NL" sz="2800" dirty="0" smtClean="0">
                <a:latin typeface="Arial" panose="020B0604020202020204" pitchFamily="34" charset="0"/>
                <a:cs typeface="Arial" panose="020B0604020202020204" pitchFamily="34" charset="0"/>
              </a:rPr>
              <a:t>Informatie en ICT</a:t>
            </a:r>
          </a:p>
          <a:p>
            <a:endParaRPr lang="nl-NL" dirty="0"/>
          </a:p>
        </p:txBody>
      </p:sp>
    </p:spTree>
    <p:extLst>
      <p:ext uri="{BB962C8B-B14F-4D97-AF65-F5344CB8AC3E}">
        <p14:creationId xmlns:p14="http://schemas.microsoft.com/office/powerpoint/2010/main" val="3235573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Sjabloon PPT Ruimtemeesters BV</Template>
  <TotalTime>5605</TotalTime>
  <Words>2632</Words>
  <Application>Microsoft Office PowerPoint</Application>
  <PresentationFormat>Custom</PresentationFormat>
  <Paragraphs>217</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Office-thema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IMPACT GEMEENTEN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Eigenaar</dc:creator>
  <cp:lastModifiedBy>akleinelhorst</cp:lastModifiedBy>
  <cp:revision>234</cp:revision>
  <cp:lastPrinted>2016-03-30T07:47:42Z</cp:lastPrinted>
  <dcterms:modified xsi:type="dcterms:W3CDTF">2016-03-30T07:52:17Z</dcterms:modified>
</cp:coreProperties>
</file>