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6"/>
  </p:notesMasterIdLst>
  <p:handoutMasterIdLst>
    <p:handoutMasterId r:id="rId17"/>
  </p:handoutMasterIdLst>
  <p:sldIdLst>
    <p:sldId id="256" r:id="rId2"/>
    <p:sldId id="303" r:id="rId3"/>
    <p:sldId id="362" r:id="rId4"/>
    <p:sldId id="363" r:id="rId5"/>
    <p:sldId id="365" r:id="rId6"/>
    <p:sldId id="369" r:id="rId7"/>
    <p:sldId id="368" r:id="rId8"/>
    <p:sldId id="364" r:id="rId9"/>
    <p:sldId id="366" r:id="rId10"/>
    <p:sldId id="342" r:id="rId11"/>
    <p:sldId id="263" r:id="rId12"/>
    <p:sldId id="367" r:id="rId13"/>
    <p:sldId id="308" r:id="rId14"/>
    <p:sldId id="356" r:id="rId15"/>
  </p:sldIdLst>
  <p:sldSz cx="9144000" cy="6858000" type="screen4x3"/>
  <p:notesSz cx="6805613" cy="99441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ndersE" initials="P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F25E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250" autoAdjust="0"/>
    <p:restoredTop sz="76623" autoAdjust="0"/>
  </p:normalViewPr>
  <p:slideViewPr>
    <p:cSldViewPr>
      <p:cViewPr>
        <p:scale>
          <a:sx n="70" d="100"/>
          <a:sy n="70" d="100"/>
        </p:scale>
        <p:origin x="-1666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3132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nl-NL" dirty="0" smtClean="0"/>
              <a:t>Bijeenkomsten mei/juni 2015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04F0C5E-9F06-49E2-AA52-B2C5591677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koptekst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760097" cy="49720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nl-NL" dirty="0" smtClean="0"/>
              <a:t>Intern leerprogramma DGWB 2</a:t>
            </a:r>
            <a:r>
              <a:rPr lang="nl-NL" baseline="30000" dirty="0" smtClean="0"/>
              <a:t>e</a:t>
            </a:r>
            <a:r>
              <a:rPr lang="nl-NL" dirty="0" smtClean="0"/>
              <a:t> ronde</a:t>
            </a:r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B4738F1-8025-415B-B89F-18CEFF4BB863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720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92CB800-0094-4F4F-90A2-B718BC1DE5B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 smtClean="0">
              <a:solidFill>
                <a:schemeClr val="bg2"/>
              </a:solidFill>
            </a:endParaRPr>
          </a:p>
          <a:p>
            <a:endParaRPr lang="nl-NL" dirty="0" smtClean="0">
              <a:solidFill>
                <a:schemeClr val="bg2"/>
              </a:solidFill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B800-0094-4F4F-90A2-B718BC1DE5B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B800-0094-4F4F-90A2-B718BC1DE5B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0463" cy="37290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B800-0094-4F4F-90A2-B718BC1DE5B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B800-0094-4F4F-90A2-B718BC1DE5B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0463" cy="37290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FF94F-07EE-4785-BFBA-95ECCC2E8993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005912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0463" cy="37290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B800-0094-4F4F-90A2-B718BC1DE5B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B800-0094-4F4F-90A2-B718BC1DE5B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B800-0094-4F4F-90A2-B718BC1DE5B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B800-0094-4F4F-90A2-B718BC1DE5B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2050" cy="37290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FF94F-07EE-4785-BFBA-95ECCC2E8993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005912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B800-0094-4F4F-90A2-B718BC1DE5B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B800-0094-4F4F-90A2-B718BC1DE5B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B800-0094-4F4F-90A2-B718BC1DE5B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 descr="Placeholder_Color"/>
          <p:cNvSpPr/>
          <p:nvPr userDrawn="1"/>
        </p:nvSpPr>
        <p:spPr bwMode="auto">
          <a:xfrm>
            <a:off x="0" y="0"/>
            <a:ext cx="4586400" cy="6872400"/>
          </a:xfrm>
          <a:prstGeom prst="rect">
            <a:avLst/>
          </a:prstGeom>
          <a:solidFill>
            <a:srgbClr val="4666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098" name="TMTitle"/>
          <p:cNvSpPr>
            <a:spLocks noGrp="1" noChangeArrowheads="1"/>
          </p:cNvSpPr>
          <p:nvPr>
            <p:ph type="ctrTitle" sz="quarter"/>
          </p:nvPr>
        </p:nvSpPr>
        <p:spPr>
          <a:xfrm>
            <a:off x="5003802" y="2130427"/>
            <a:ext cx="3816351" cy="12985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nl-NL" noProof="0" smtClean="0"/>
              <a:t>Klik om de stijl te bewerken</a:t>
            </a:r>
          </a:p>
        </p:txBody>
      </p:sp>
      <p:sp>
        <p:nvSpPr>
          <p:cNvPr id="4099" name="TMFooter"/>
          <p:cNvSpPr>
            <a:spLocks noGrp="1" noChangeArrowheads="1"/>
          </p:cNvSpPr>
          <p:nvPr>
            <p:ph type="ftr" sz="quarter" idx="3"/>
          </p:nvPr>
        </p:nvSpPr>
        <p:spPr>
          <a:xfrm>
            <a:off x="5003800" y="6308727"/>
            <a:ext cx="2895600" cy="2889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sp>
        <p:nvSpPr>
          <p:cNvPr id="4100" name="TMSub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003802" y="3644900"/>
            <a:ext cx="3816351" cy="2160588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nl-NL" noProof="0" smtClean="0"/>
              <a:t>Klik om het opmaakprofiel van de modelondertitel te bewerken</a:t>
            </a:r>
          </a:p>
        </p:txBody>
      </p:sp>
      <p:pic>
        <p:nvPicPr>
          <p:cNvPr id="4102" name="RHLOGO" descr="Placeholder_Departmen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5C6562-4B6F-45DE-88D6-C8FABF07A8C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7770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625" y="1263650"/>
            <a:ext cx="2057400" cy="4951413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425" y="1263650"/>
            <a:ext cx="6019800" cy="4951413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77076D-A5A3-4057-A69C-0A35809E86DD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424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1D6FF0-6C86-492E-812A-1F0172B32667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8797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8892E4-71F6-472C-9117-C1F74A896FAE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74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425" y="1800226"/>
            <a:ext cx="4038600" cy="4414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3425" y="1800226"/>
            <a:ext cx="4038600" cy="4414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56E106-283C-428F-A4C9-F36DDFF3E094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6626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A664B8-4C3E-4B66-B9DE-404739E3F1EC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1936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6F5C429-F2A5-4C72-85C9-88BE8405DB80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0319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605E90-F53D-4166-825A-5A0F211187F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069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635536F-4097-42C7-A0D5-BDD65620DF56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7823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6410E3-047D-4AF2-AFD4-8D7CE7920B87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0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 descr="Placeholder_Color_Down"/>
          <p:cNvSpPr/>
          <p:nvPr/>
        </p:nvSpPr>
        <p:spPr bwMode="auto">
          <a:xfrm>
            <a:off x="0" y="6325200"/>
            <a:ext cx="9169200" cy="532800"/>
          </a:xfrm>
          <a:prstGeom prst="rect">
            <a:avLst/>
          </a:prstGeom>
          <a:solidFill>
            <a:srgbClr val="4666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echthoek 9" descr="Placeholder_Color_Up"/>
          <p:cNvSpPr/>
          <p:nvPr/>
        </p:nvSpPr>
        <p:spPr bwMode="auto">
          <a:xfrm>
            <a:off x="0" y="0"/>
            <a:ext cx="9169200" cy="1080000"/>
          </a:xfrm>
          <a:prstGeom prst="rect">
            <a:avLst/>
          </a:prstGeom>
          <a:solidFill>
            <a:srgbClr val="4666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074" name="shpBeeldmerk" descr="RO__vervolgpagina~LPPT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shpTekst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1800226"/>
            <a:ext cx="8229600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30" name="shpPagina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4651" y="6378576"/>
            <a:ext cx="712788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solidFill>
                  <a:srgbClr val="FFFFFF"/>
                </a:solidFill>
                <a:ea typeface="ＭＳ Ｐゴシック" pitchFamily="-128" charset="-128"/>
              </a:defRPr>
            </a:lvl1pPr>
          </a:lstStyle>
          <a:p>
            <a:fld id="{66FB35D6-705D-4203-A1DF-BF2BB3DFFC75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026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52425" y="1263650"/>
            <a:ext cx="8229600" cy="571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8" name="shpDatum"/>
          <p:cNvSpPr>
            <a:spLocks noChangeArrowheads="1"/>
          </p:cNvSpPr>
          <p:nvPr/>
        </p:nvSpPr>
        <p:spPr bwMode="auto">
          <a:xfrm>
            <a:off x="4486278" y="6597651"/>
            <a:ext cx="415766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sz="1000">
              <a:solidFill>
                <a:srgbClr val="FFFFFF"/>
              </a:solidFill>
              <a:ea typeface="ＭＳ Ｐゴシック" pitchFamily="-128" charset="-128"/>
            </a:endParaRPr>
          </a:p>
        </p:txBody>
      </p:sp>
      <p:sp>
        <p:nvSpPr>
          <p:cNvPr id="1029" name="shpVoetteks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00566" y="6308725"/>
            <a:ext cx="41036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solidFill>
                  <a:srgbClr val="FFFFFF"/>
                </a:solidFill>
                <a:ea typeface="ＭＳ Ｐゴシック" pitchFamily="-128" charset="-128"/>
              </a:defRPr>
            </a:lvl1pPr>
          </a:lstStyle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0000"/>
        <a:buChar char="•"/>
        <a:defRPr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oningwet2015.nl/" TargetMode="Externa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860032" y="2132856"/>
            <a:ext cx="4140200" cy="1298575"/>
          </a:xfrm>
        </p:spPr>
        <p:txBody>
          <a:bodyPr/>
          <a:lstStyle/>
          <a:p>
            <a:r>
              <a:rPr lang="nl-NL" dirty="0" smtClean="0"/>
              <a:t>De Woningwet 2015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sz="quarter" idx="1"/>
          </p:nvPr>
        </p:nvSpPr>
        <p:spPr>
          <a:xfrm>
            <a:off x="4823520" y="4581128"/>
            <a:ext cx="4320480" cy="1440161"/>
          </a:xfrm>
        </p:spPr>
        <p:txBody>
          <a:bodyPr/>
          <a:lstStyle/>
          <a:p>
            <a:pPr algn="r">
              <a:buNone/>
            </a:pPr>
            <a:r>
              <a:rPr lang="nl-NL" i="1" dirty="0" smtClean="0"/>
              <a:t>Themabijeenkomst </a:t>
            </a:r>
          </a:p>
          <a:p>
            <a:pPr algn="r">
              <a:buNone/>
            </a:pPr>
            <a:r>
              <a:rPr lang="nl-NL" i="1" dirty="0" smtClean="0"/>
              <a:t>DE NIEUWE WONINGWET</a:t>
            </a:r>
          </a:p>
          <a:p>
            <a:pPr algn="r">
              <a:buNone/>
            </a:pPr>
            <a:endParaRPr lang="nl-NL" i="1" dirty="0" smtClean="0"/>
          </a:p>
          <a:p>
            <a:pPr algn="r">
              <a:buNone/>
            </a:pPr>
            <a:r>
              <a:rPr lang="nl-NL" i="1" dirty="0" smtClean="0"/>
              <a:t>Hans Savelkouls </a:t>
            </a:r>
          </a:p>
          <a:p>
            <a:pPr algn="r">
              <a:buNone/>
            </a:pPr>
            <a:r>
              <a:rPr lang="nl-NL" i="1" dirty="0" smtClean="0"/>
              <a:t>Directoraat-generaal </a:t>
            </a:r>
          </a:p>
          <a:p>
            <a:pPr algn="r">
              <a:buNone/>
            </a:pPr>
            <a:r>
              <a:rPr lang="nl-NL" i="1" dirty="0" smtClean="0"/>
              <a:t>Wonen en Bouwen</a:t>
            </a:r>
            <a:endParaRPr lang="nl-NL" i="1" dirty="0"/>
          </a:p>
        </p:txBody>
      </p:sp>
      <p:pic>
        <p:nvPicPr>
          <p:cNvPr id="4" name="Afbeelding 3" descr="voorkant projectplan.bmp"/>
          <p:cNvPicPr>
            <a:picLocks noChangeAspect="1"/>
          </p:cNvPicPr>
          <p:nvPr/>
        </p:nvPicPr>
        <p:blipFill>
          <a:blip r:embed="rId3" cstate="print"/>
          <a:srcRect r="15838"/>
          <a:stretch>
            <a:fillRect/>
          </a:stretch>
        </p:blipFill>
        <p:spPr>
          <a:xfrm>
            <a:off x="-1191744" y="0"/>
            <a:ext cx="577180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4142" t="2197" r="6796" b="1538"/>
          <a:stretch>
            <a:fillRect/>
          </a:stretch>
        </p:blipFill>
        <p:spPr bwMode="auto">
          <a:xfrm>
            <a:off x="4283968" y="0"/>
            <a:ext cx="619269" cy="157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6948264" y="0"/>
            <a:ext cx="219573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 smtClean="0"/>
              <a:t>Rijksprioriteiten</a:t>
            </a:r>
            <a:endParaRPr lang="nl-NL" sz="24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sz="2000" dirty="0" smtClean="0"/>
              <a:t>Betaalbaarheid en bereikbaarheid</a:t>
            </a:r>
          </a:p>
          <a:p>
            <a:endParaRPr lang="nl-NL" sz="2000" dirty="0" smtClean="0"/>
          </a:p>
          <a:p>
            <a:endParaRPr lang="nl-NL" sz="2000" dirty="0" smtClean="0"/>
          </a:p>
          <a:p>
            <a:endParaRPr lang="nl-NL" sz="2000" dirty="0" smtClean="0"/>
          </a:p>
          <a:p>
            <a:endParaRPr lang="nl-NL" sz="2000" dirty="0" smtClean="0"/>
          </a:p>
          <a:p>
            <a:endParaRPr lang="nl-NL" sz="2000" dirty="0" smtClean="0"/>
          </a:p>
          <a:p>
            <a:endParaRPr lang="nl-NL" sz="2000" dirty="0" smtClean="0"/>
          </a:p>
          <a:p>
            <a:r>
              <a:rPr lang="nl-NL" sz="2000" dirty="0" smtClean="0"/>
              <a:t>Urgente doelgroepen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sz="2000" dirty="0" smtClean="0"/>
          </a:p>
          <a:p>
            <a:r>
              <a:rPr lang="nl-NL" sz="2000" dirty="0" smtClean="0"/>
              <a:t>Energiezuinige voorraad</a:t>
            </a:r>
          </a:p>
          <a:p>
            <a:endParaRPr lang="nl-NL" sz="2000" dirty="0" smtClean="0"/>
          </a:p>
          <a:p>
            <a:r>
              <a:rPr lang="nl-NL" sz="2000" dirty="0" smtClean="0"/>
              <a:t>Ouderen huisvesting, wonen met zorg</a:t>
            </a:r>
          </a:p>
          <a:p>
            <a:endParaRPr lang="nl-NL" sz="2000" dirty="0" smtClean="0"/>
          </a:p>
          <a:p>
            <a:pPr>
              <a:buNone/>
            </a:pPr>
            <a:endParaRPr lang="nl-NL" sz="2000" dirty="0" smtClean="0"/>
          </a:p>
          <a:p>
            <a:pPr>
              <a:buNone/>
            </a:pPr>
            <a:endParaRPr lang="nl-NL" sz="2000" dirty="0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152400" y="152400"/>
            <a:ext cx="190770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\\SSCDATA06.frd.shsdir.nl\LT_467107$\Mijn Afbeeldingen\speech Mark\betaalbaar 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2492896"/>
            <a:ext cx="2520280" cy="1887777"/>
          </a:xfrm>
          <a:prstGeom prst="rect">
            <a:avLst/>
          </a:prstGeom>
          <a:noFill/>
        </p:spPr>
      </p:pic>
      <p:pic>
        <p:nvPicPr>
          <p:cNvPr id="9" name="Afbeelding 8" descr="groen 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1795" y="836712"/>
            <a:ext cx="4292205" cy="1334641"/>
          </a:xfrm>
          <a:prstGeom prst="rect">
            <a:avLst/>
          </a:prstGeom>
        </p:spPr>
      </p:pic>
      <p:pic>
        <p:nvPicPr>
          <p:cNvPr id="6" name="Afbeelding 3" descr="http://cobouw.sdu.rijksweb.nl/binaries/content/gallery/beeld/nieuwsbeeld/2015/09/07/ikea-hou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744416"/>
            <a:ext cx="4395195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395536" y="4437113"/>
            <a:ext cx="41764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600" dirty="0" smtClean="0">
              <a:solidFill>
                <a:schemeClr val="bg2"/>
              </a:solidFill>
            </a:endParaRPr>
          </a:p>
          <a:p>
            <a:r>
              <a:rPr lang="nl-NL" dirty="0" smtClean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14" name="Rechthoek 13"/>
          <p:cNvSpPr/>
          <p:nvPr/>
        </p:nvSpPr>
        <p:spPr>
          <a:xfrm>
            <a:off x="323528" y="2060848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 smtClean="0">
              <a:solidFill>
                <a:schemeClr val="bg2"/>
              </a:solidFill>
            </a:endParaRPr>
          </a:p>
          <a:p>
            <a:pPr marL="723900" indent="-187325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152400" y="152400"/>
            <a:ext cx="190770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hthoek 11"/>
          <p:cNvSpPr/>
          <p:nvPr/>
        </p:nvSpPr>
        <p:spPr bwMode="auto">
          <a:xfrm>
            <a:off x="4572000" y="0"/>
            <a:ext cx="6336704" cy="691276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9" name="Afbeelding 8" descr="naamlo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772816"/>
            <a:ext cx="3398508" cy="3094812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 l="1608" r="1608" b="2465"/>
          <a:stretch>
            <a:fillRect/>
          </a:stretch>
        </p:blipFill>
        <p:spPr bwMode="auto">
          <a:xfrm>
            <a:off x="4363178" y="2"/>
            <a:ext cx="433276" cy="85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5112568" cy="571500"/>
          </a:xfrm>
        </p:spPr>
        <p:txBody>
          <a:bodyPr/>
          <a:lstStyle/>
          <a:p>
            <a:r>
              <a:rPr lang="nl-NL" sz="2400" dirty="0" smtClean="0"/>
              <a:t>Lokale driehoek: wat is nieuw?</a:t>
            </a:r>
            <a:endParaRPr lang="en-US" sz="2400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208408" y="1628800"/>
            <a:ext cx="4723632" cy="4608512"/>
          </a:xfrm>
        </p:spPr>
        <p:txBody>
          <a:bodyPr/>
          <a:lstStyle/>
          <a:p>
            <a:pPr>
              <a:buNone/>
            </a:pPr>
            <a:r>
              <a:rPr lang="nl-NL" sz="1600" dirty="0" smtClean="0"/>
              <a:t>Meer regie gemeente: woonvisie!</a:t>
            </a:r>
          </a:p>
          <a:p>
            <a:pPr>
              <a:buNone/>
            </a:pPr>
            <a:endParaRPr lang="nl-NL" sz="1600" dirty="0" smtClean="0"/>
          </a:p>
          <a:p>
            <a:pPr>
              <a:buNone/>
            </a:pPr>
            <a:r>
              <a:rPr lang="nl-NL" sz="1600" dirty="0" smtClean="0"/>
              <a:t>Gelijkwaardige rol huurders</a:t>
            </a:r>
          </a:p>
          <a:p>
            <a:pPr>
              <a:buNone/>
            </a:pPr>
            <a:endParaRPr lang="nl-NL" sz="1600" dirty="0" smtClean="0"/>
          </a:p>
          <a:p>
            <a:pPr>
              <a:buNone/>
            </a:pPr>
            <a:r>
              <a:rPr lang="nl-NL" sz="1600" dirty="0" smtClean="0"/>
              <a:t>Prestatieafspraken een must (geen plicht)</a:t>
            </a:r>
          </a:p>
          <a:p>
            <a:pPr marL="0" indent="0">
              <a:buNone/>
            </a:pPr>
            <a:endParaRPr lang="nl-NL" sz="1600" dirty="0" smtClean="0"/>
          </a:p>
          <a:p>
            <a:pPr marL="0" indent="0">
              <a:buNone/>
            </a:pPr>
            <a:r>
              <a:rPr lang="nl-NL" sz="1600" dirty="0" smtClean="0"/>
              <a:t>Bod voor 1 juli i.p.v. 1 november </a:t>
            </a:r>
          </a:p>
          <a:p>
            <a:pPr marL="0" indent="0">
              <a:buNone/>
            </a:pPr>
            <a:r>
              <a:rPr lang="nl-NL" sz="1600" dirty="0" smtClean="0"/>
              <a:t>(2015 overgangsrecht)</a:t>
            </a:r>
          </a:p>
          <a:p>
            <a:pPr>
              <a:buNone/>
            </a:pPr>
            <a:endParaRPr lang="nl-NL" sz="1600" dirty="0" smtClean="0"/>
          </a:p>
          <a:p>
            <a:pPr marL="0" indent="0">
              <a:buNone/>
            </a:pPr>
            <a:r>
              <a:rPr lang="nl-NL" sz="1600" dirty="0" smtClean="0"/>
              <a:t>Van ‘in acht nemen’ naar ‘naar redelijkheid bijdragen’.</a:t>
            </a:r>
          </a:p>
          <a:p>
            <a:pPr>
              <a:buNone/>
            </a:pPr>
            <a:endParaRPr lang="nl-NL" sz="1600" dirty="0" smtClean="0"/>
          </a:p>
          <a:p>
            <a:pPr marL="0" indent="0">
              <a:buNone/>
            </a:pPr>
            <a:r>
              <a:rPr lang="nl-NL" sz="1600" dirty="0" smtClean="0"/>
              <a:t>Meer financiële informatie voor gemeente en huurders</a:t>
            </a:r>
          </a:p>
          <a:p>
            <a:pPr>
              <a:buNone/>
            </a:pPr>
            <a:endParaRPr lang="nl-NL" sz="1600" dirty="0" smtClean="0"/>
          </a:p>
          <a:p>
            <a:pPr>
              <a:buNone/>
            </a:pPr>
            <a:r>
              <a:rPr lang="nl-NL" sz="1600" dirty="0" smtClean="0"/>
              <a:t>Markttoets</a:t>
            </a:r>
          </a:p>
          <a:p>
            <a:pPr>
              <a:buNone/>
            </a:pPr>
            <a:endParaRPr lang="nl-NL" sz="1800" dirty="0" smtClean="0"/>
          </a:p>
          <a:p>
            <a:endParaRPr lang="nl-NL" sz="1800" dirty="0" smtClean="0"/>
          </a:p>
          <a:p>
            <a:endParaRPr lang="nl-NL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 bwMode="auto">
          <a:xfrm>
            <a:off x="4644008" y="0"/>
            <a:ext cx="6336704" cy="691276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263650"/>
            <a:ext cx="4075559" cy="653182"/>
          </a:xfrm>
        </p:spPr>
        <p:txBody>
          <a:bodyPr/>
          <a:lstStyle/>
          <a:p>
            <a:r>
              <a:rPr lang="nl-NL" sz="2400" dirty="0" smtClean="0"/>
              <a:t>Transparantie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nl-NL" sz="2000" dirty="0" smtClean="0"/>
              <a:t>investeringscapaciteit</a:t>
            </a:r>
          </a:p>
          <a:p>
            <a:pPr>
              <a:buNone/>
            </a:pPr>
            <a:endParaRPr lang="nl-NL" sz="2000" dirty="0" smtClean="0"/>
          </a:p>
          <a:p>
            <a:pPr>
              <a:buNone/>
            </a:pPr>
            <a:r>
              <a:rPr lang="nl-NL" sz="2000" dirty="0" err="1" smtClean="0"/>
              <a:t>Benchmark</a:t>
            </a:r>
            <a:r>
              <a:rPr lang="nl-NL" sz="2000" dirty="0" smtClean="0"/>
              <a:t>: CBC</a:t>
            </a:r>
          </a:p>
          <a:p>
            <a:pPr lvl="1">
              <a:buNone/>
            </a:pPr>
            <a:r>
              <a:rPr lang="nl-NL" sz="1800" dirty="0" smtClean="0"/>
              <a:t>Bedrijfslasten</a:t>
            </a:r>
          </a:p>
          <a:p>
            <a:pPr lvl="1">
              <a:buNone/>
            </a:pPr>
            <a:r>
              <a:rPr lang="nl-NL" sz="1800" dirty="0" smtClean="0"/>
              <a:t>Onderhoudslasten</a:t>
            </a:r>
          </a:p>
          <a:p>
            <a:pPr lvl="1">
              <a:buNone/>
            </a:pPr>
            <a:r>
              <a:rPr lang="nl-NL" sz="1800" dirty="0" smtClean="0"/>
              <a:t>Betaalbaarheid</a:t>
            </a:r>
          </a:p>
          <a:p>
            <a:pPr>
              <a:buNone/>
            </a:pPr>
            <a:endParaRPr lang="nl-NL" sz="2400" dirty="0" smtClean="0"/>
          </a:p>
          <a:p>
            <a:pPr>
              <a:buNone/>
            </a:pPr>
            <a:r>
              <a:rPr lang="nl-NL" sz="2000" dirty="0" smtClean="0"/>
              <a:t>Corporatie in Perspectief</a:t>
            </a:r>
          </a:p>
          <a:p>
            <a:pPr>
              <a:buNone/>
            </a:pPr>
            <a:endParaRPr lang="nl-NL" sz="2000" dirty="0" smtClean="0"/>
          </a:p>
          <a:p>
            <a:pPr>
              <a:buNone/>
            </a:pPr>
            <a:r>
              <a:rPr lang="nl-NL" sz="2000" dirty="0" smtClean="0"/>
              <a:t>Visitatie</a:t>
            </a:r>
          </a:p>
          <a:p>
            <a:pPr>
              <a:buNone/>
            </a:pPr>
            <a:endParaRPr lang="nl-NL" sz="2000" dirty="0" smtClean="0"/>
          </a:p>
          <a:p>
            <a:pPr>
              <a:buNone/>
            </a:pPr>
            <a:r>
              <a:rPr lang="nl-NL" sz="2000" dirty="0" smtClean="0"/>
              <a:t>Open data</a:t>
            </a:r>
          </a:p>
        </p:txBody>
      </p:sp>
      <p:pic>
        <p:nvPicPr>
          <p:cNvPr id="5" name="Tijdelijke aanduiding voor inhoud 4" descr="transparantie 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22403" y="1556792"/>
            <a:ext cx="4558109" cy="3456383"/>
          </a:xfr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l="1608" r="1608" b="2465"/>
          <a:stretch>
            <a:fillRect/>
          </a:stretch>
        </p:blipFill>
        <p:spPr bwMode="auto">
          <a:xfrm>
            <a:off x="4355976" y="2"/>
            <a:ext cx="433276" cy="85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2015-01_BOUWEN_bouwlocatie2_1507.jpg"/>
          <p:cNvPicPr>
            <a:picLocks noChangeAspect="1"/>
          </p:cNvPicPr>
          <p:nvPr/>
        </p:nvPicPr>
        <p:blipFill>
          <a:blip r:embed="rId3" cstate="print"/>
          <a:srcRect l="26601"/>
          <a:stretch>
            <a:fillRect/>
          </a:stretch>
        </p:blipFill>
        <p:spPr>
          <a:xfrm>
            <a:off x="4572000" y="1"/>
            <a:ext cx="8568952" cy="698403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6403" y="1124744"/>
            <a:ext cx="4507607" cy="571500"/>
          </a:xfrm>
          <a:noFill/>
        </p:spPr>
        <p:txBody>
          <a:bodyPr/>
          <a:lstStyle/>
          <a:p>
            <a:r>
              <a:rPr lang="nl-NL" sz="2400" dirty="0" smtClean="0"/>
              <a:t>Implementatie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 l="1608" r="2412" b="1643"/>
          <a:stretch>
            <a:fillRect/>
          </a:stretch>
        </p:blipFill>
        <p:spPr bwMode="auto">
          <a:xfrm>
            <a:off x="4363178" y="0"/>
            <a:ext cx="429676" cy="86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/>
          <a:srcRect l="1608" r="2412" b="1643"/>
          <a:stretch>
            <a:fillRect/>
          </a:stretch>
        </p:blipFill>
        <p:spPr bwMode="auto">
          <a:xfrm>
            <a:off x="4355978" y="0"/>
            <a:ext cx="429676" cy="86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0" y="1844824"/>
            <a:ext cx="44644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3900" indent="-190500">
              <a:buFont typeface="Arial" pitchFamily="34" charset="0"/>
              <a:buChar char="•"/>
            </a:pPr>
            <a:r>
              <a:rPr lang="nl-NL" sz="1600" dirty="0" smtClean="0">
                <a:solidFill>
                  <a:schemeClr val="bg2"/>
                </a:solidFill>
              </a:rPr>
              <a:t>Q&amp;A’s </a:t>
            </a:r>
          </a:p>
          <a:p>
            <a:pPr marL="723900" indent="-190500"/>
            <a:endParaRPr lang="nl-NL" sz="1600" dirty="0" smtClean="0">
              <a:solidFill>
                <a:schemeClr val="bg2"/>
              </a:solidFill>
            </a:endParaRPr>
          </a:p>
          <a:p>
            <a:pPr marL="723900" indent="-190500">
              <a:buFont typeface="Arial" pitchFamily="34" charset="0"/>
              <a:buChar char="•"/>
            </a:pPr>
            <a:r>
              <a:rPr lang="nl-NL" sz="1600" dirty="0" smtClean="0">
                <a:solidFill>
                  <a:schemeClr val="bg2"/>
                </a:solidFill>
              </a:rPr>
              <a:t>Helpdesk MIC (ILT)</a:t>
            </a:r>
          </a:p>
          <a:p>
            <a:pPr marL="723900" indent="-190500">
              <a:buFont typeface="Arial" pitchFamily="34" charset="0"/>
              <a:buChar char="•"/>
            </a:pPr>
            <a:endParaRPr lang="nl-NL" sz="1600" dirty="0" smtClean="0">
              <a:solidFill>
                <a:schemeClr val="bg2"/>
              </a:solidFill>
            </a:endParaRPr>
          </a:p>
          <a:p>
            <a:pPr marL="723900" indent="-190500">
              <a:buFont typeface="Arial" pitchFamily="34" charset="0"/>
              <a:buChar char="•"/>
            </a:pPr>
            <a:r>
              <a:rPr lang="nl-NL" sz="1600" dirty="0" smtClean="0">
                <a:solidFill>
                  <a:schemeClr val="bg2"/>
                </a:solidFill>
              </a:rPr>
              <a:t>Informatie op </a:t>
            </a:r>
            <a:r>
              <a:rPr lang="nl-NL" sz="1600" dirty="0" smtClean="0">
                <a:solidFill>
                  <a:schemeClr val="bg2"/>
                </a:solidFill>
                <a:hlinkClick r:id="rId5"/>
              </a:rPr>
              <a:t>www.woningwet2015.nl</a:t>
            </a:r>
            <a:endParaRPr lang="nl-NL" sz="1600" dirty="0" smtClean="0">
              <a:solidFill>
                <a:schemeClr val="bg2"/>
              </a:solidFill>
            </a:endParaRPr>
          </a:p>
          <a:p>
            <a:pPr marL="723900" indent="-190500">
              <a:buFont typeface="Arial" pitchFamily="34" charset="0"/>
              <a:buChar char="•"/>
            </a:pPr>
            <a:endParaRPr lang="nl-NL" sz="1600" dirty="0" smtClean="0">
              <a:solidFill>
                <a:schemeClr val="bg2"/>
              </a:solidFill>
            </a:endParaRPr>
          </a:p>
          <a:p>
            <a:pPr marL="723900" indent="-190500">
              <a:buFont typeface="Arial" pitchFamily="34" charset="0"/>
              <a:buChar char="•"/>
            </a:pPr>
            <a:r>
              <a:rPr lang="nl-NL" sz="1600" dirty="0" smtClean="0">
                <a:solidFill>
                  <a:schemeClr val="bg2"/>
                </a:solidFill>
              </a:rPr>
              <a:t>Regionale bijeenkomsten Woningwet op Weg: </a:t>
            </a:r>
          </a:p>
          <a:p>
            <a:pPr marL="1181100" lvl="1" indent="-190500">
              <a:buFont typeface="Arial" pitchFamily="34" charset="0"/>
              <a:buChar char="•"/>
            </a:pPr>
            <a:endParaRPr lang="nl-NL" sz="1600" dirty="0" smtClean="0">
              <a:solidFill>
                <a:schemeClr val="bg2"/>
              </a:solidFill>
            </a:endParaRPr>
          </a:p>
          <a:p>
            <a:pPr marL="1181100" lvl="1" indent="-190500">
              <a:buFont typeface="Arial" pitchFamily="34" charset="0"/>
              <a:buChar char="•"/>
            </a:pPr>
            <a:r>
              <a:rPr lang="nl-NL" sz="1600" dirty="0" smtClean="0">
                <a:solidFill>
                  <a:schemeClr val="bg2"/>
                </a:solidFill>
              </a:rPr>
              <a:t>Dordrecht   28 oktober</a:t>
            </a:r>
          </a:p>
          <a:p>
            <a:pPr marL="722313" lvl="1"/>
            <a:endParaRPr lang="nl-NL" sz="1600" dirty="0" smtClean="0">
              <a:solidFill>
                <a:schemeClr val="bg2"/>
              </a:solidFill>
            </a:endParaRPr>
          </a:p>
          <a:p>
            <a:pPr marL="722313" lvl="1"/>
            <a:r>
              <a:rPr lang="nl-NL" sz="1600" dirty="0" smtClean="0">
                <a:solidFill>
                  <a:schemeClr val="bg2"/>
                </a:solidFill>
              </a:rPr>
              <a:t>Aanmelden kan nog!</a:t>
            </a:r>
          </a:p>
          <a:p>
            <a:pPr marL="723900" indent="-190500"/>
            <a:endParaRPr lang="nl-NL" sz="1600" dirty="0" smtClean="0">
              <a:solidFill>
                <a:schemeClr val="bg2"/>
              </a:solidFill>
            </a:endParaRPr>
          </a:p>
          <a:p>
            <a:pPr marL="723900" indent="-190500"/>
            <a:endParaRPr lang="nl-NL" sz="1600" dirty="0" smtClean="0">
              <a:solidFill>
                <a:schemeClr val="bg2"/>
              </a:solidFill>
            </a:endParaRPr>
          </a:p>
          <a:p>
            <a:pPr marL="723900" indent="-190500"/>
            <a:endParaRPr lang="nl-NL" sz="1600" dirty="0" smtClean="0">
              <a:solidFill>
                <a:schemeClr val="bg2"/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0" y="0"/>
            <a:ext cx="219573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745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 smtClean="0"/>
              <a:t>Vragen?</a:t>
            </a:r>
            <a:endParaRPr lang="nl-NL" b="1" dirty="0"/>
          </a:p>
        </p:txBody>
      </p:sp>
      <p:pic>
        <p:nvPicPr>
          <p:cNvPr id="3" name="Afbeelding 2" descr="1496-300-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348880"/>
            <a:ext cx="4641304" cy="3480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_DSF12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4104456" cy="571500"/>
          </a:xfrm>
        </p:spPr>
        <p:txBody>
          <a:bodyPr/>
          <a:lstStyle/>
          <a:p>
            <a:r>
              <a:rPr lang="nl-NL" dirty="0" smtClean="0"/>
              <a:t>Inhoud </a:t>
            </a:r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 l="1608" r="1608" b="2465"/>
          <a:stretch>
            <a:fillRect/>
          </a:stretch>
        </p:blipFill>
        <p:spPr bwMode="auto">
          <a:xfrm>
            <a:off x="4363178" y="2"/>
            <a:ext cx="433276" cy="85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395536" y="2060848"/>
            <a:ext cx="4032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Woningwet 2015</a:t>
            </a:r>
          </a:p>
          <a:p>
            <a:endParaRPr lang="nl-NL" dirty="0" smtClean="0">
              <a:solidFill>
                <a:schemeClr val="bg2"/>
              </a:solidFill>
            </a:endParaRPr>
          </a:p>
          <a:p>
            <a:endParaRPr lang="nl-NL" dirty="0" smtClean="0">
              <a:solidFill>
                <a:schemeClr val="bg2"/>
              </a:solidFill>
            </a:endParaRPr>
          </a:p>
          <a:p>
            <a:r>
              <a:rPr lang="nl-NL" dirty="0" smtClean="0">
                <a:solidFill>
                  <a:schemeClr val="bg2"/>
                </a:solidFill>
              </a:rPr>
              <a:t>Woningmarktregio</a:t>
            </a:r>
          </a:p>
          <a:p>
            <a:endParaRPr lang="nl-NL" dirty="0" smtClean="0">
              <a:solidFill>
                <a:schemeClr val="bg2"/>
              </a:solidFill>
            </a:endParaRPr>
          </a:p>
          <a:p>
            <a:endParaRPr lang="nl-NL" dirty="0" smtClean="0">
              <a:solidFill>
                <a:schemeClr val="bg2"/>
              </a:solidFill>
            </a:endParaRPr>
          </a:p>
          <a:p>
            <a:r>
              <a:rPr lang="nl-NL" dirty="0" smtClean="0">
                <a:solidFill>
                  <a:schemeClr val="bg2"/>
                </a:solidFill>
              </a:rPr>
              <a:t>De lokale driehoek</a:t>
            </a:r>
          </a:p>
          <a:p>
            <a:endParaRPr lang="nl-NL" dirty="0" smtClean="0">
              <a:solidFill>
                <a:schemeClr val="bg2"/>
              </a:solidFill>
            </a:endParaRPr>
          </a:p>
          <a:p>
            <a:endParaRPr lang="nl-NL" dirty="0" smtClean="0">
              <a:solidFill>
                <a:schemeClr val="bg2"/>
              </a:solidFill>
            </a:endParaRPr>
          </a:p>
          <a:p>
            <a:r>
              <a:rPr lang="nl-NL" dirty="0" smtClean="0">
                <a:solidFill>
                  <a:schemeClr val="bg2"/>
                </a:solidFill>
              </a:rPr>
              <a:t>Implementatie</a:t>
            </a:r>
          </a:p>
          <a:p>
            <a:endParaRPr lang="nl-NL" dirty="0" smtClean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 bwMode="auto">
          <a:xfrm>
            <a:off x="0" y="0"/>
            <a:ext cx="219573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2015-01_BOUWEN_bouwlocatie1_16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1138" y="0"/>
            <a:ext cx="1054403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4032448" cy="571500"/>
          </a:xfrm>
        </p:spPr>
        <p:txBody>
          <a:bodyPr/>
          <a:lstStyle/>
          <a:p>
            <a:r>
              <a:rPr lang="nl-NL" sz="2200" dirty="0" smtClean="0"/>
              <a:t>Woningwet 2015</a:t>
            </a:r>
            <a:endParaRPr lang="en-US" sz="22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 l="1608" r="1608" b="2465"/>
          <a:stretch>
            <a:fillRect/>
          </a:stretch>
        </p:blipFill>
        <p:spPr bwMode="auto">
          <a:xfrm>
            <a:off x="4363176" y="0"/>
            <a:ext cx="433276" cy="85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179512" y="3465582"/>
            <a:ext cx="3960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Focus op kerntaak: huisvesten van de doelgroep:</a:t>
            </a:r>
          </a:p>
          <a:p>
            <a:pPr marL="804863" indent="-265113">
              <a:buFont typeface="Wingdings" pitchFamily="2" charset="2"/>
              <a:buChar char="v"/>
            </a:pPr>
            <a:r>
              <a:rPr lang="nl-NL" sz="1600" dirty="0" smtClean="0">
                <a:solidFill>
                  <a:schemeClr val="bg2"/>
                </a:solidFill>
              </a:rPr>
              <a:t>Nevenactiviteiten in omvang   beperkt</a:t>
            </a:r>
          </a:p>
          <a:p>
            <a:pPr marL="804863" indent="-265113">
              <a:buFont typeface="Wingdings" pitchFamily="2" charset="2"/>
              <a:buChar char="v"/>
            </a:pPr>
            <a:r>
              <a:rPr lang="nl-NL" sz="1600" dirty="0" smtClean="0">
                <a:solidFill>
                  <a:schemeClr val="bg2"/>
                </a:solidFill>
              </a:rPr>
              <a:t>Voorkomen weglek maatschappelijk vermogen</a:t>
            </a:r>
          </a:p>
          <a:p>
            <a:pPr marL="804863" indent="-265113">
              <a:buFont typeface="Wingdings" pitchFamily="2" charset="2"/>
              <a:buChar char="v"/>
            </a:pPr>
            <a:r>
              <a:rPr lang="nl-NL" sz="1600" dirty="0" smtClean="0">
                <a:solidFill>
                  <a:schemeClr val="bg2"/>
                </a:solidFill>
              </a:rPr>
              <a:t>De markt kan haar werk doen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79512" y="198884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Brede </a:t>
            </a:r>
            <a:r>
              <a:rPr lang="en-US" dirty="0" err="1" smtClean="0">
                <a:solidFill>
                  <a:schemeClr val="bg2"/>
                </a:solidFill>
              </a:rPr>
              <a:t>politieke</a:t>
            </a:r>
            <a:r>
              <a:rPr lang="en-US" dirty="0" smtClean="0">
                <a:solidFill>
                  <a:schemeClr val="bg2"/>
                </a:solidFill>
              </a:rPr>
              <a:t> consensus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79512" y="27089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Zorgt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voor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inkadering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werkgebied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2015-01_BOUWEN_bouwlocatie1_15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4032448" cy="571500"/>
          </a:xfrm>
        </p:spPr>
        <p:txBody>
          <a:bodyPr/>
          <a:lstStyle/>
          <a:p>
            <a:r>
              <a:rPr lang="nl-NL" sz="2200" dirty="0" smtClean="0"/>
              <a:t>Woningwet 2015 (vervolg)</a:t>
            </a:r>
            <a:endParaRPr lang="en-US" sz="22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 l="1608" r="1608" b="2465"/>
          <a:stretch>
            <a:fillRect/>
          </a:stretch>
        </p:blipFill>
        <p:spPr bwMode="auto">
          <a:xfrm>
            <a:off x="4363176" y="0"/>
            <a:ext cx="433276" cy="85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251520" y="458112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Legitimiteit van de corporatie lokaal verankerd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51520" y="198884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Één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onafhankelijk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toezichthouder</a:t>
            </a:r>
            <a:r>
              <a:rPr lang="en-US" dirty="0" smtClean="0">
                <a:solidFill>
                  <a:schemeClr val="bg2"/>
                </a:solidFill>
              </a:rPr>
              <a:t>: de </a:t>
            </a:r>
            <a:r>
              <a:rPr lang="en-US" dirty="0" err="1" smtClean="0">
                <a:solidFill>
                  <a:schemeClr val="bg2"/>
                </a:solidFill>
              </a:rPr>
              <a:t>Autoriteit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Woningcorporaties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51520" y="3212976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Gezonde sector door transparante organisaties met goede en betrouwbare bestuurders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 bwMode="auto">
          <a:xfrm>
            <a:off x="4644008" y="0"/>
            <a:ext cx="6336704" cy="691276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8229600" cy="571500"/>
          </a:xfrm>
        </p:spPr>
        <p:txBody>
          <a:bodyPr/>
          <a:lstStyle/>
          <a:p>
            <a:r>
              <a:rPr lang="nl-NL" sz="2400" dirty="0" smtClean="0"/>
              <a:t>Woningmarktregio (1)</a:t>
            </a:r>
            <a:br>
              <a:rPr lang="nl-NL" sz="2400" dirty="0" smtClean="0"/>
            </a:br>
            <a:endParaRPr lang="nl-NL" sz="2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628800"/>
            <a:ext cx="4536504" cy="4414838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Schaal corporatie in balans met huurders, gemeenten en regionale woningmarkt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Geeft primaire focus werkgebied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Buiten werkgebied geen uitbreiding</a:t>
            </a:r>
          </a:p>
          <a:p>
            <a:pPr marL="0" indent="0">
              <a:buNone/>
            </a:pPr>
            <a:endParaRPr lang="nl-NL" dirty="0" smtClean="0"/>
          </a:p>
          <a:p>
            <a:pPr marL="541338" indent="-541338">
              <a:buNone/>
            </a:pPr>
            <a:endParaRPr lang="nl-N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3112" t="29833" r="31688" b="16267"/>
          <a:stretch>
            <a:fillRect/>
          </a:stretch>
        </p:blipFill>
        <p:spPr bwMode="auto">
          <a:xfrm>
            <a:off x="5004048" y="476672"/>
            <a:ext cx="460851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 l="1608" r="1608" b="2465"/>
          <a:stretch>
            <a:fillRect/>
          </a:stretch>
        </p:blipFill>
        <p:spPr bwMode="auto">
          <a:xfrm>
            <a:off x="4363178" y="2"/>
            <a:ext cx="433276" cy="85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hoek 6"/>
          <p:cNvSpPr/>
          <p:nvPr/>
        </p:nvSpPr>
        <p:spPr>
          <a:xfrm>
            <a:off x="323528" y="41490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nl-NL" dirty="0" smtClean="0">
                <a:solidFill>
                  <a:srgbClr val="000000"/>
                </a:solidFill>
              </a:rPr>
              <a:t>Criteria:</a:t>
            </a:r>
          </a:p>
          <a:p>
            <a:pPr marL="0" indent="0">
              <a:buNone/>
            </a:pPr>
            <a:endParaRPr lang="nl-NL" dirty="0" smtClean="0">
              <a:solidFill>
                <a:srgbClr val="000000"/>
              </a:solidFill>
            </a:endParaRPr>
          </a:p>
          <a:p>
            <a:pPr marL="0" indent="0">
              <a:buFontTx/>
              <a:buChar char="-"/>
            </a:pPr>
            <a:r>
              <a:rPr lang="nl-NL" dirty="0" smtClean="0">
                <a:solidFill>
                  <a:srgbClr val="000000"/>
                </a:solidFill>
              </a:rPr>
              <a:t> Minimaal twee gemeenten</a:t>
            </a:r>
          </a:p>
          <a:p>
            <a:pPr marL="0" indent="0">
              <a:buFontTx/>
              <a:buChar char="-"/>
            </a:pPr>
            <a:r>
              <a:rPr lang="nl-NL" dirty="0" smtClean="0">
                <a:solidFill>
                  <a:srgbClr val="000000"/>
                </a:solidFill>
              </a:rPr>
              <a:t> Aaneengesloten gebied</a:t>
            </a:r>
          </a:p>
          <a:p>
            <a:pPr marL="0" indent="0">
              <a:buFontTx/>
              <a:buChar char="-"/>
            </a:pPr>
            <a:r>
              <a:rPr lang="nl-NL" dirty="0" smtClean="0">
                <a:solidFill>
                  <a:srgbClr val="000000"/>
                </a:solidFill>
              </a:rPr>
              <a:t> Minimaal </a:t>
            </a:r>
            <a:r>
              <a:rPr lang="nl-NL" smtClean="0">
                <a:solidFill>
                  <a:srgbClr val="000000"/>
                </a:solidFill>
              </a:rPr>
              <a:t>100.000 </a:t>
            </a:r>
            <a:r>
              <a:rPr lang="nl-NL" smtClean="0">
                <a:solidFill>
                  <a:srgbClr val="000000"/>
                </a:solidFill>
              </a:rPr>
              <a:t>huishoudens</a:t>
            </a:r>
            <a:endParaRPr lang="nl-NL" dirty="0" smtClean="0">
              <a:solidFill>
                <a:srgbClr val="000000"/>
              </a:solidFill>
            </a:endParaRPr>
          </a:p>
          <a:p>
            <a:pPr marL="0" indent="0">
              <a:buFontTx/>
              <a:buChar char="-"/>
            </a:pPr>
            <a:r>
              <a:rPr lang="nl-NL" dirty="0" smtClean="0">
                <a:solidFill>
                  <a:srgbClr val="000000"/>
                </a:solidFill>
              </a:rPr>
              <a:t> Samenhangend vanuit woningmarkt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-315416"/>
            <a:ext cx="449999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l="1608" r="2412" b="1643"/>
          <a:stretch>
            <a:fillRect/>
          </a:stretch>
        </p:blipFill>
        <p:spPr bwMode="auto">
          <a:xfrm>
            <a:off x="4355978" y="0"/>
            <a:ext cx="429676" cy="86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8"/>
          <p:cNvSpPr/>
          <p:nvPr/>
        </p:nvSpPr>
        <p:spPr>
          <a:xfrm>
            <a:off x="323528" y="3789040"/>
            <a:ext cx="4320480" cy="13542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dirty="0" smtClean="0">
                <a:solidFill>
                  <a:schemeClr val="bg2"/>
                </a:solidFill>
              </a:rPr>
              <a:t>Buiten de eigen regio</a:t>
            </a:r>
          </a:p>
          <a:p>
            <a:pPr marL="723900" indent="-190500">
              <a:buFont typeface="Arial" pitchFamily="34" charset="0"/>
              <a:buChar char="•"/>
            </a:pPr>
            <a:r>
              <a:rPr lang="nl-NL" sz="1600" dirty="0" smtClean="0">
                <a:solidFill>
                  <a:schemeClr val="bg2"/>
                </a:solidFill>
              </a:rPr>
              <a:t>Geen nieuwbouw of aankoop</a:t>
            </a:r>
          </a:p>
          <a:p>
            <a:pPr marL="723900" indent="-190500">
              <a:buFont typeface="Arial" pitchFamily="34" charset="0"/>
              <a:buChar char="•"/>
            </a:pPr>
            <a:r>
              <a:rPr lang="nl-NL" sz="1600" dirty="0" smtClean="0">
                <a:solidFill>
                  <a:schemeClr val="bg2"/>
                </a:solidFill>
              </a:rPr>
              <a:t>Wel: Sloop/nieuwbouw, prestatieafspraken maken, investeren in leefbaarheid, etc.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323528" y="1124744"/>
            <a:ext cx="4283968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Woningmarktregio (2)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23528" y="2276872"/>
            <a:ext cx="49685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Werkgebied corporaties</a:t>
            </a:r>
          </a:p>
          <a:p>
            <a:pPr marL="723900" indent="-190500">
              <a:buFont typeface="Arial" pitchFamily="34" charset="0"/>
              <a:buChar char="•"/>
            </a:pPr>
            <a:r>
              <a:rPr lang="nl-NL" sz="1600" dirty="0" smtClean="0">
                <a:solidFill>
                  <a:schemeClr val="bg2"/>
                </a:solidFill>
              </a:rPr>
              <a:t>Elke corporatie één (kern)gebied</a:t>
            </a:r>
          </a:p>
          <a:p>
            <a:pPr marL="723900" indent="-190500">
              <a:buFont typeface="Arial" pitchFamily="34" charset="0"/>
              <a:buChar char="•"/>
            </a:pPr>
            <a:r>
              <a:rPr lang="nl-NL" sz="1600" dirty="0" smtClean="0">
                <a:solidFill>
                  <a:schemeClr val="bg2"/>
                </a:solidFill>
              </a:rPr>
              <a:t>Mag werken in alle gemeenten in die regio</a:t>
            </a:r>
          </a:p>
          <a:p>
            <a:pPr marL="723900" indent="-190500">
              <a:buFont typeface="Arial" pitchFamily="34" charset="0"/>
              <a:buChar char="•"/>
            </a:pPr>
            <a:r>
              <a:rPr lang="nl-NL" sz="1600" dirty="0" smtClean="0">
                <a:solidFill>
                  <a:schemeClr val="bg2"/>
                </a:solidFill>
              </a:rPr>
              <a:t>Uitzondering voor categorale instellingen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412776"/>
            <a:ext cx="387949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5745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 bwMode="auto">
          <a:xfrm>
            <a:off x="4644008" y="-54768"/>
            <a:ext cx="5544616" cy="691276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10513168" cy="571500"/>
          </a:xfrm>
        </p:spPr>
        <p:txBody>
          <a:bodyPr/>
          <a:lstStyle/>
          <a:p>
            <a:r>
              <a:rPr lang="nl-NL" sz="2400" dirty="0" smtClean="0"/>
              <a:t>Woningmarktregio (3) Regiotool als hulpmiddel</a:t>
            </a:r>
            <a:br>
              <a:rPr lang="nl-NL" sz="2400" dirty="0" smtClean="0"/>
            </a:br>
            <a:r>
              <a:rPr lang="nl-NL" sz="2400" dirty="0" smtClean="0"/>
              <a:t/>
            </a:r>
            <a:br>
              <a:rPr lang="nl-NL" sz="2400" dirty="0" smtClean="0"/>
            </a:br>
            <a:endParaRPr lang="nl-NL" sz="2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628800"/>
            <a:ext cx="4536504" cy="4414838"/>
          </a:xfrm>
        </p:spPr>
        <p:txBody>
          <a:bodyPr/>
          <a:lstStyle/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 smtClean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1608" r="1608" b="2465"/>
          <a:stretch>
            <a:fillRect/>
          </a:stretch>
        </p:blipFill>
        <p:spPr bwMode="auto">
          <a:xfrm>
            <a:off x="4363178" y="2"/>
            <a:ext cx="433276" cy="85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/>
          <p:cNvPicPr/>
          <p:nvPr/>
        </p:nvPicPr>
        <p:blipFill>
          <a:blip r:embed="rId4" cstate="print"/>
          <a:srcRect l="18729" t="20706" r="19590" b="22033"/>
          <a:stretch>
            <a:fillRect/>
          </a:stretch>
        </p:blipFill>
        <p:spPr bwMode="auto">
          <a:xfrm>
            <a:off x="179512" y="1556792"/>
            <a:ext cx="86409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2015-01_BOUWEN_renovatie1_1962.jpg"/>
          <p:cNvPicPr>
            <a:picLocks noChangeAspect="1"/>
          </p:cNvPicPr>
          <p:nvPr/>
        </p:nvPicPr>
        <p:blipFill>
          <a:blip r:embed="rId3" cstate="print"/>
          <a:srcRect l="17614" t="382" r="8224"/>
          <a:stretch>
            <a:fillRect/>
          </a:stretch>
        </p:blipFill>
        <p:spPr>
          <a:xfrm>
            <a:off x="4572000" y="0"/>
            <a:ext cx="7056784" cy="7146031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 l="1608" r="1608" b="2465"/>
          <a:stretch>
            <a:fillRect/>
          </a:stretch>
        </p:blipFill>
        <p:spPr bwMode="auto">
          <a:xfrm>
            <a:off x="4363176" y="0"/>
            <a:ext cx="433276" cy="85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4032448" cy="571500"/>
          </a:xfrm>
        </p:spPr>
        <p:txBody>
          <a:bodyPr/>
          <a:lstStyle/>
          <a:p>
            <a:r>
              <a:rPr lang="nl-NL" sz="2200" dirty="0" smtClean="0"/>
              <a:t>De Lokale Driehoek</a:t>
            </a:r>
            <a:endParaRPr lang="en-US" sz="2200" dirty="0"/>
          </a:p>
        </p:txBody>
      </p:sp>
      <p:sp>
        <p:nvSpPr>
          <p:cNvPr id="11" name="Tekstvak 10"/>
          <p:cNvSpPr txBox="1"/>
          <p:nvPr/>
        </p:nvSpPr>
        <p:spPr>
          <a:xfrm>
            <a:off x="179512" y="285293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Huurder: maatschappelijke legitimiteit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179512" y="21955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Basis van het stelsel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79512" y="378904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Gemeente: democratische legitimiteit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79512" y="479715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Corporatie: handelt in het belang van de volkshuisvesting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79512" y="57332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Marktpartijen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KortC_78-Minister-Stef-Blok-600.jpg"/>
          <p:cNvPicPr>
            <a:picLocks noChangeAspect="1"/>
          </p:cNvPicPr>
          <p:nvPr/>
        </p:nvPicPr>
        <p:blipFill>
          <a:blip r:embed="rId3" cstate="print"/>
          <a:srcRect l="17669" b="2201"/>
          <a:stretch>
            <a:fillRect/>
          </a:stretch>
        </p:blipFill>
        <p:spPr>
          <a:xfrm>
            <a:off x="4568973" y="0"/>
            <a:ext cx="5763667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425" y="1263650"/>
            <a:ext cx="4147567" cy="571500"/>
          </a:xfrm>
        </p:spPr>
        <p:txBody>
          <a:bodyPr/>
          <a:lstStyle/>
          <a:p>
            <a:r>
              <a:rPr lang="nl-NL" sz="2400" dirty="0" smtClean="0"/>
              <a:t>Rol minister</a:t>
            </a:r>
            <a:endParaRPr lang="nl-NL" sz="2400" dirty="0"/>
          </a:p>
        </p:txBody>
      </p:sp>
      <p:sp>
        <p:nvSpPr>
          <p:cNvPr id="4" name="Tijdelijke aanduiding voor inhoud 3"/>
          <p:cNvSpPr txBox="1">
            <a:spLocks noGrp="1"/>
          </p:cNvSpPr>
          <p:nvPr>
            <p:ph idx="1"/>
          </p:nvPr>
        </p:nvSpPr>
        <p:spPr>
          <a:xfrm>
            <a:off x="352425" y="2156312"/>
            <a:ext cx="4219575" cy="402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dirty="0" smtClean="0">
                <a:solidFill>
                  <a:schemeClr val="bg2"/>
                </a:solidFill>
              </a:rPr>
              <a:t>Stelselverantwoordelijk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Laat aan partijen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Rijksprioriteiten</a:t>
            </a:r>
          </a:p>
          <a:p>
            <a:endParaRPr lang="nl-NL" dirty="0" smtClean="0"/>
          </a:p>
          <a:p>
            <a:pPr>
              <a:buNone/>
            </a:pPr>
            <a:r>
              <a:rPr lang="nl-NL" dirty="0" smtClean="0">
                <a:solidFill>
                  <a:schemeClr val="bg2"/>
                </a:solidFill>
              </a:rPr>
              <a:t>Passend toewijzen</a:t>
            </a:r>
          </a:p>
          <a:p>
            <a:pPr>
              <a:buNone/>
            </a:pPr>
            <a:endParaRPr lang="nl-NL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nl-NL" dirty="0" smtClean="0">
                <a:solidFill>
                  <a:schemeClr val="bg2"/>
                </a:solidFill>
              </a:rPr>
              <a:t>Geschilbeslechting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nl-NL" dirty="0" smtClean="0">
                <a:solidFill>
                  <a:schemeClr val="bg2"/>
                </a:solidFill>
              </a:rPr>
              <a:t>	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 l="1608" r="1608" b="2465"/>
          <a:stretch>
            <a:fillRect/>
          </a:stretch>
        </p:blipFill>
        <p:spPr bwMode="auto">
          <a:xfrm>
            <a:off x="4363178" y="2"/>
            <a:ext cx="433276" cy="85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cGen_Presentatie_BZK[1]">
  <a:themeElements>
    <a:clrScheme name="BZKMaster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BZK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ZKMaster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ZKMaster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KMaster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KMaster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ZKMaster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DocGen_Presentatie_BZK[1]</Template>
  <TotalTime>6087</TotalTime>
  <Words>328</Words>
  <Application>Microsoft Office PowerPoint</Application>
  <PresentationFormat>Diavoorstelling (4:3)</PresentationFormat>
  <Paragraphs>145</Paragraphs>
  <Slides>14</Slides>
  <Notes>13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5" baseType="lpstr">
      <vt:lpstr>DocGen_Presentatie_BZK[1]</vt:lpstr>
      <vt:lpstr>De Woningwet 2015</vt:lpstr>
      <vt:lpstr>Inhoud </vt:lpstr>
      <vt:lpstr>Woningwet 2015</vt:lpstr>
      <vt:lpstr>Woningwet 2015 (vervolg)</vt:lpstr>
      <vt:lpstr>Woningmarktregio (1) </vt:lpstr>
      <vt:lpstr>Dia 6</vt:lpstr>
      <vt:lpstr>Woningmarktregio (3) Regiotool als hulpmiddel  </vt:lpstr>
      <vt:lpstr>De Lokale Driehoek</vt:lpstr>
      <vt:lpstr>Rol minister</vt:lpstr>
      <vt:lpstr>Rijksprioriteiten</vt:lpstr>
      <vt:lpstr>Lokale driehoek: wat is nieuw?</vt:lpstr>
      <vt:lpstr>Transparantie </vt:lpstr>
      <vt:lpstr>Implementatie</vt:lpstr>
      <vt:lpstr>Vragen?</vt:lpstr>
    </vt:vector>
  </TitlesOfParts>
  <Company>Rijksoverheid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herziene Woningwet</dc:title>
  <dc:creator>PendersE</dc:creator>
  <cp:lastModifiedBy>Savelkouls</cp:lastModifiedBy>
  <cp:revision>508</cp:revision>
  <dcterms:created xsi:type="dcterms:W3CDTF">2015-01-21T09:08:59Z</dcterms:created>
  <dcterms:modified xsi:type="dcterms:W3CDTF">2015-10-12T12:46:17Z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gensjabloon">
    <vt:lpwstr>DocGen_Presentatie BZK_nl_NL</vt:lpwstr>
  </property>
  <property fmtid="{D5CDD505-2E9C-101B-9397-08002B2CF9AE}" pid="3" name="Betreft">
    <vt:lpwstr>De herziene Woningwet</vt:lpwstr>
  </property>
</Properties>
</file>