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2" r:id="rId3"/>
    <p:sldId id="263" r:id="rId4"/>
    <p:sldId id="268" r:id="rId5"/>
    <p:sldId id="264" r:id="rId6"/>
    <p:sldId id="265" r:id="rId7"/>
    <p:sldId id="266" r:id="rId8"/>
    <p:sldId id="267" r:id="rId9"/>
    <p:sldId id="260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7"/>
    <p:restoredTop sz="94529"/>
  </p:normalViewPr>
  <p:slideViewPr>
    <p:cSldViewPr>
      <p:cViewPr varScale="1">
        <p:scale>
          <a:sx n="107" d="100"/>
          <a:sy n="107" d="100"/>
        </p:scale>
        <p:origin x="165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A2F70-1758-4388-9FC4-781665662D49}" type="datetimeFigureOut">
              <a:rPr lang="nl-NL" smtClean="0">
                <a:latin typeface="Verdana" pitchFamily="34" charset="0"/>
              </a:rPr>
              <a:t>28-10-15</a:t>
            </a:fld>
            <a:endParaRPr lang="nl-NL" dirty="0">
              <a:latin typeface="Verdana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23989-CB5A-4401-9815-5DF6C86ACC98}" type="slidenum">
              <a:rPr lang="nl-NL" smtClean="0">
                <a:latin typeface="Verdana" pitchFamily="34" charset="0"/>
              </a:rPr>
              <a:t>‹nr.›</a:t>
            </a:fld>
            <a:endParaRPr lang="nl-NL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33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DEB53081-7F51-45ED-8DC6-6689F727C049}" type="datetimeFigureOut">
              <a:rPr lang="nl-NL" smtClean="0"/>
              <a:pPr/>
              <a:t>28-10-15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5E523D5F-0927-4E1D-96C4-ED722F0ED34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638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-, pauze-, eind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76000" y="1800000"/>
            <a:ext cx="4032000" cy="476872"/>
          </a:xfrm>
        </p:spPr>
        <p:txBody>
          <a:bodyPr lIns="0" anchor="b" anchorCtr="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TYP HIER DE TITEL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76000" y="2246470"/>
            <a:ext cx="4023571" cy="966506"/>
          </a:xfrm>
        </p:spPr>
        <p:txBody>
          <a:bodyPr lIns="0">
            <a:normAutofit/>
          </a:bodyPr>
          <a:lstStyle>
            <a:lvl1pPr marL="0" indent="0" algn="l">
              <a:lnSpc>
                <a:spcPts val="2400"/>
              </a:lnSpc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TYP HIER DE SUBTITEL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933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177800" indent="-177800">
              <a:lnSpc>
                <a:spcPts val="1600"/>
              </a:lnSpc>
              <a:buSzPct val="70000"/>
              <a:buFontTx/>
              <a:buBlip>
                <a:blip r:embed="rId2"/>
              </a:buBlip>
              <a:defRPr sz="1400" b="1"/>
            </a:lvl2pPr>
            <a:lvl3pPr marL="354013" indent="-176213">
              <a:lnSpc>
                <a:spcPts val="1600"/>
              </a:lnSpc>
              <a:buSzPct val="70000"/>
              <a:buFontTx/>
              <a:buBlip>
                <a:blip r:embed="rId2"/>
              </a:buBlip>
              <a:defRPr sz="1400"/>
            </a:lvl3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472052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87624" y="1600200"/>
            <a:ext cx="3492000" cy="3636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177800" indent="-177800">
              <a:lnSpc>
                <a:spcPts val="1600"/>
              </a:lnSpc>
              <a:buFontTx/>
              <a:buBlip>
                <a:blip r:embed="rId2"/>
              </a:buBlip>
              <a:defRPr sz="1400" b="1"/>
            </a:lvl2pPr>
            <a:lvl3pPr marL="354013" indent="-176213">
              <a:lnSpc>
                <a:spcPts val="1600"/>
              </a:lnSpc>
              <a:buFontTx/>
              <a:buBlip>
                <a:blip r:embed="rId2"/>
              </a:buBlip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600200"/>
            <a:ext cx="3492000" cy="3636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177800" indent="-177800">
              <a:lnSpc>
                <a:spcPts val="1600"/>
              </a:lnSpc>
              <a:buFontTx/>
              <a:buBlip>
                <a:blip r:embed="rId2"/>
              </a:buBlip>
              <a:defRPr sz="1400" b="1"/>
            </a:lvl2pPr>
            <a:lvl3pPr marL="463550" indent="-285750">
              <a:lnSpc>
                <a:spcPts val="1600"/>
              </a:lnSpc>
              <a:buFontTx/>
              <a:buBlip>
                <a:blip r:embed="rId2"/>
              </a:buBlip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562786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1548680" y="1700808"/>
            <a:ext cx="129614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188000" y="917664"/>
            <a:ext cx="7128000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8000" y="1800000"/>
            <a:ext cx="7128000" cy="363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-1548680" y="1715904"/>
            <a:ext cx="12961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 smtClean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Opsomming</a:t>
            </a:r>
          </a:p>
          <a:p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nl-NL" sz="1000" dirty="0" smtClean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Gebruik de knoppen </a:t>
            </a: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nl-NL" sz="1000" dirty="0" smtClean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het Start-lint in de sectie ‘Alinea’.</a:t>
            </a:r>
            <a:endParaRPr lang="nl-NL" sz="1000" dirty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6792" y="2412105"/>
            <a:ext cx="782208" cy="490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b="1" kern="1200" cap="all" baseline="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None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7800" indent="-177800" algn="l" defTabSz="914400" rtl="0" eaLnBrk="1" latinLnBrk="0" hangingPunct="1">
        <a:lnSpc>
          <a:spcPts val="1600"/>
        </a:lnSpc>
        <a:spcBef>
          <a:spcPts val="0"/>
        </a:spcBef>
        <a:buSzPct val="70000"/>
        <a:buFontTx/>
        <a:buBlip>
          <a:blip r:embed="rId7"/>
        </a:buBlip>
        <a:defRPr sz="1400" b="1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55600" indent="-177800" algn="l" defTabSz="914400" rtl="0" eaLnBrk="1" latinLnBrk="0" hangingPunct="1">
        <a:lnSpc>
          <a:spcPts val="1600"/>
        </a:lnSpc>
        <a:spcBef>
          <a:spcPts val="0"/>
        </a:spcBef>
        <a:buSzPct val="70000"/>
        <a:buFontTx/>
        <a:buBlip>
          <a:blip r:embed="rId7"/>
        </a:buBlip>
        <a:defRPr sz="14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Char char="–"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Char char="»"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76000" y="1800000"/>
            <a:ext cx="4680376" cy="476872"/>
          </a:xfrm>
        </p:spPr>
        <p:txBody>
          <a:bodyPr/>
          <a:lstStyle/>
          <a:p>
            <a:r>
              <a:rPr lang="nl-NL" dirty="0" smtClean="0"/>
              <a:t>Prestatieafspraken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Nieuwe stij</a:t>
            </a:r>
            <a:r>
              <a:rPr lang="nl-NL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3998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nieuw?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Cyclus</a:t>
            </a:r>
          </a:p>
          <a:p>
            <a:pPr marL="285750" indent="-285750">
              <a:buFontTx/>
              <a:buChar char="-"/>
            </a:pP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Gemeente </a:t>
            </a:r>
            <a:r>
              <a:rPr lang="nl-NL" dirty="0"/>
              <a:t>stelt, samen met </a:t>
            </a:r>
            <a:r>
              <a:rPr lang="nl-NL" dirty="0" smtClean="0"/>
              <a:t>stakeholders (corporaties, huurders, commerciële vastgoedeigenaren, bewoners…) </a:t>
            </a:r>
            <a:r>
              <a:rPr lang="nl-NL" dirty="0"/>
              <a:t>een </a:t>
            </a:r>
            <a:r>
              <a:rPr lang="nl-NL" dirty="0" smtClean="0"/>
              <a:t>woonvisie op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Zonder woonvisie, geen verplichting tot het maken van prestatieafspraken</a:t>
            </a:r>
          </a:p>
          <a:p>
            <a:pPr marL="285750" indent="-285750">
              <a:buFontTx/>
              <a:buChar char="-"/>
            </a:pPr>
            <a:r>
              <a:rPr lang="nl-NL" dirty="0"/>
              <a:t>1 juli: bod corporatie klaar (afgestemd met huurdersorganisatie</a:t>
            </a:r>
            <a:r>
              <a:rPr lang="nl-NL" dirty="0" smtClean="0"/>
              <a:t>)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Corporatie nodigt huurders en gemeenten uit voor overleg over prestatieafspraken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15 december: prestatieafspraken gereed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289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Bod	Corporatie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Artikel 39 BTIV:</a:t>
            </a:r>
          </a:p>
          <a:p>
            <a:r>
              <a:rPr lang="nl-NL" dirty="0"/>
              <a:t>	</a:t>
            </a:r>
            <a:r>
              <a:rPr lang="nl-NL" dirty="0" smtClean="0"/>
              <a:t>Liberalisatie en verkoop</a:t>
            </a:r>
          </a:p>
          <a:p>
            <a:r>
              <a:rPr lang="nl-NL" dirty="0"/>
              <a:t>	</a:t>
            </a:r>
            <a:r>
              <a:rPr lang="nl-NL" dirty="0" smtClean="0"/>
              <a:t>Nieuwbouw en aankoop van woningen</a:t>
            </a:r>
          </a:p>
          <a:p>
            <a:r>
              <a:rPr lang="nl-NL" dirty="0"/>
              <a:t>	</a:t>
            </a:r>
            <a:r>
              <a:rPr lang="nl-NL" dirty="0" smtClean="0"/>
              <a:t>Betaalbaarheid/bereikbaarheid</a:t>
            </a:r>
          </a:p>
          <a:p>
            <a:r>
              <a:rPr lang="nl-NL" dirty="0"/>
              <a:t>	</a:t>
            </a:r>
            <a:r>
              <a:rPr lang="nl-NL" dirty="0" smtClean="0"/>
              <a:t>Huisvesting specifieke doelgroepen</a:t>
            </a:r>
          </a:p>
          <a:p>
            <a:r>
              <a:rPr lang="nl-NL" dirty="0"/>
              <a:t>	</a:t>
            </a:r>
            <a:r>
              <a:rPr lang="nl-NL" dirty="0" smtClean="0"/>
              <a:t>Kwaliteit en duurzaamheid</a:t>
            </a:r>
          </a:p>
          <a:p>
            <a:r>
              <a:rPr lang="nl-NL" dirty="0"/>
              <a:t>	</a:t>
            </a:r>
            <a:r>
              <a:rPr lang="nl-NL" dirty="0" smtClean="0"/>
              <a:t>Leefbaarheid en maatschappelijk vastgoed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Volkshuisvestelijke prioriteiten </a:t>
            </a:r>
            <a:r>
              <a:rPr lang="nl-NL" dirty="0" err="1" smtClean="0"/>
              <a:t>MinBZK</a:t>
            </a:r>
            <a:r>
              <a:rPr lang="nl-NL" dirty="0" smtClean="0"/>
              <a:t> (2016-2019)</a:t>
            </a:r>
          </a:p>
          <a:p>
            <a:r>
              <a:rPr lang="nl-NL" dirty="0"/>
              <a:t>	</a:t>
            </a:r>
            <a:r>
              <a:rPr lang="nl-NL" dirty="0" smtClean="0"/>
              <a:t>Betaalbaarheid/beschikbaarheid</a:t>
            </a:r>
          </a:p>
          <a:p>
            <a:r>
              <a:rPr lang="nl-NL" dirty="0" smtClean="0"/>
              <a:t>	Realiseren energiezuinige sociale voorraad</a:t>
            </a:r>
          </a:p>
          <a:p>
            <a:r>
              <a:rPr lang="nl-NL" dirty="0"/>
              <a:t>	</a:t>
            </a:r>
            <a:r>
              <a:rPr lang="nl-NL" dirty="0" smtClean="0"/>
              <a:t>Huisvesten urgente doelgroepen</a:t>
            </a:r>
          </a:p>
          <a:p>
            <a:r>
              <a:rPr lang="nl-NL" dirty="0"/>
              <a:t>	</a:t>
            </a:r>
            <a:r>
              <a:rPr lang="nl-NL" dirty="0" smtClean="0"/>
              <a:t>Wonen met zorg en ouderen huisvesting (langer </a:t>
            </a:r>
            <a:r>
              <a:rPr lang="nl-NL" dirty="0" err="1" smtClean="0"/>
              <a:t>thuiswonen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32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corporaties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nl-NL" dirty="0" smtClean="0"/>
              <a:t>Corporaties brengen op basis van de woonvisie een bod uit: meer samenhang met gemeentelijk beleid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Corporaties moeten hun financiën meer inzichtelijk maken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Meer draagvlak voor beleid corporaties</a:t>
            </a:r>
          </a:p>
          <a:p>
            <a:endParaRPr lang="nl-NL" dirty="0"/>
          </a:p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32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huurders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nl-NL" dirty="0" smtClean="0"/>
              <a:t>Huurders werden al via overlegwet (WOHV) betrokken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Nu ook formeel bij het maken van prestatieafspraken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Volwaardige informatiepositie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Dus volwaardig partner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4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gemeenten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Gemeenten geven de kaders voor de prestatieafspraken in de woonvisie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Meer stakeholders betrokken bij woonvisie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De raad stemt in met de Woonvisie, democratische legitimatie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In veel gemeenten werden al prestatieafspraken gemaakt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7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Discussiepunten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Hoe zien jullie de rol van gemeenten en huurders? Oude wijn in nieuwe zakken of een compleet nieuw speelveld?</a:t>
            </a:r>
          </a:p>
          <a:p>
            <a:endParaRPr lang="nl-NL" dirty="0" smtClean="0"/>
          </a:p>
          <a:p>
            <a:r>
              <a:rPr lang="nl-NL" dirty="0"/>
              <a:t>Hebben jullie goede voorbeelden uit jullie regio met betrekking tot het maken van </a:t>
            </a:r>
            <a:r>
              <a:rPr lang="nl-NL" dirty="0" smtClean="0"/>
              <a:t>prestatieafspraken?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Hoe denken jullie dat het proces rondom het maken van prestatieafspraken in jullie gemeenten/regio zal verlopen? </a:t>
            </a:r>
          </a:p>
          <a:p>
            <a:endParaRPr lang="nl-NL" dirty="0"/>
          </a:p>
          <a:p>
            <a:r>
              <a:rPr lang="nl-NL" dirty="0" smtClean="0"/>
              <a:t>Zijn </a:t>
            </a:r>
            <a:r>
              <a:rPr lang="nl-NL" dirty="0"/>
              <a:t>huurders </a:t>
            </a:r>
            <a:r>
              <a:rPr lang="nl-NL" dirty="0" smtClean="0"/>
              <a:t>voldoende geëquipeerd om met de gemeente en corporatie prestatieafspraken te maken?</a:t>
            </a:r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533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discussie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Hebben jullie voorbeelden van (innovatieve) manieren van het betrekken van huurders? Bijvoorbeeld bij het maken van beleid?</a:t>
            </a:r>
          </a:p>
          <a:p>
            <a:endParaRPr lang="nl-NL" dirty="0" smtClean="0"/>
          </a:p>
          <a:p>
            <a:r>
              <a:rPr lang="nl-NL" dirty="0" smtClean="0"/>
              <a:t>Geldt </a:t>
            </a:r>
            <a:r>
              <a:rPr lang="nl-NL" dirty="0"/>
              <a:t>de wederkerigheid van prestatieafspraken voor alle partijen? Welke acties kunnen gemeenten en huurders in prestatieafspraken inbrengen?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05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EINDE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BEDANKT VOOR UW AANDACHT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72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des Powerpoint">
  <a:themeElements>
    <a:clrScheme name="Aedes">
      <a:dk1>
        <a:sysClr val="windowText" lastClr="000000"/>
      </a:dk1>
      <a:lt1>
        <a:sysClr val="window" lastClr="FFFFFF"/>
      </a:lt1>
      <a:dk2>
        <a:srgbClr val="1F497D"/>
      </a:dk2>
      <a:lt2>
        <a:srgbClr val="AA9E96"/>
      </a:lt2>
      <a:accent1>
        <a:srgbClr val="4F81BD"/>
      </a:accent1>
      <a:accent2>
        <a:srgbClr val="92278F"/>
      </a:accent2>
      <a:accent3>
        <a:srgbClr val="ED0B8B"/>
      </a:accent3>
      <a:accent4>
        <a:srgbClr val="ED213E"/>
      </a:accent4>
      <a:accent5>
        <a:srgbClr val="F58220"/>
      </a:accent5>
      <a:accent6>
        <a:srgbClr val="8DC63F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Aedes Powerpoint</Template>
  <TotalTime>320</TotalTime>
  <Words>272</Words>
  <Application>Microsoft Macintosh PowerPoint</Application>
  <PresentationFormat>Diavoorstelling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Aedes Powerpoint</vt:lpstr>
      <vt:lpstr>Prestatieafspraken</vt:lpstr>
      <vt:lpstr>Wat is nieuw?</vt:lpstr>
      <vt:lpstr>Bod Corporatie </vt:lpstr>
      <vt:lpstr>Rol corporaties</vt:lpstr>
      <vt:lpstr>Rol huurders</vt:lpstr>
      <vt:lpstr>Rol gemeenten  </vt:lpstr>
      <vt:lpstr>Discussiepunten</vt:lpstr>
      <vt:lpstr>Vervolg discussie </vt:lpstr>
      <vt:lpstr>EINDE</vt:lpstr>
    </vt:vector>
  </TitlesOfParts>
  <Company>Nobel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Prestatieafspraken</dc:title>
  <dc:creator>Anne-Marie Frissen</dc:creator>
  <cp:lastModifiedBy>Joost Pesch</cp:lastModifiedBy>
  <cp:revision>18</cp:revision>
  <dcterms:created xsi:type="dcterms:W3CDTF">2015-10-02T13:11:50Z</dcterms:created>
  <dcterms:modified xsi:type="dcterms:W3CDTF">2015-10-28T14:58:24Z</dcterms:modified>
</cp:coreProperties>
</file>