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1" r:id="rId4"/>
    <p:sldId id="268" r:id="rId5"/>
    <p:sldId id="269" r:id="rId6"/>
    <p:sldId id="257" r:id="rId7"/>
    <p:sldId id="259" r:id="rId8"/>
    <p:sldId id="261" r:id="rId9"/>
    <p:sldId id="262" r:id="rId10"/>
    <p:sldId id="272" r:id="rId11"/>
    <p:sldId id="273" r:id="rId12"/>
    <p:sldId id="258" r:id="rId13"/>
    <p:sldId id="260" r:id="rId14"/>
    <p:sldId id="274" r:id="rId15"/>
    <p:sldId id="275" r:id="rId16"/>
    <p:sldId id="276" r:id="rId17"/>
    <p:sldId id="277" r:id="rId18"/>
    <p:sldId id="265" r:id="rId1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1686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6E89F-7F33-4C0B-B4D9-EAC60BFC208E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821C-F66F-4844-B2CC-B92C7BA04F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5672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6E89F-7F33-4C0B-B4D9-EAC60BFC208E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821C-F66F-4844-B2CC-B92C7BA04F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4103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6E89F-7F33-4C0B-B4D9-EAC60BFC208E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821C-F66F-4844-B2CC-B92C7BA04F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3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6E89F-7F33-4C0B-B4D9-EAC60BFC208E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821C-F66F-4844-B2CC-B92C7BA04F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097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6E89F-7F33-4C0B-B4D9-EAC60BFC208E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821C-F66F-4844-B2CC-B92C7BA04F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7321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6E89F-7F33-4C0B-B4D9-EAC60BFC208E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821C-F66F-4844-B2CC-B92C7BA04F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0305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6E89F-7F33-4C0B-B4D9-EAC60BFC208E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821C-F66F-4844-B2CC-B92C7BA04F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4375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6E89F-7F33-4C0B-B4D9-EAC60BFC208E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821C-F66F-4844-B2CC-B92C7BA04F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2199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6E89F-7F33-4C0B-B4D9-EAC60BFC208E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821C-F66F-4844-B2CC-B92C7BA04F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6864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6E89F-7F33-4C0B-B4D9-EAC60BFC208E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821C-F66F-4844-B2CC-B92C7BA04F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678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6E89F-7F33-4C0B-B4D9-EAC60BFC208E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821C-F66F-4844-B2CC-B92C7BA04F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5146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6E89F-7F33-4C0B-B4D9-EAC60BFC208E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A821C-F66F-4844-B2CC-B92C7BA04F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611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FInal_iewan_eenimpressie.mp4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45" y="0"/>
            <a:ext cx="7434355" cy="5380673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89463" y="5441501"/>
            <a:ext cx="816507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nl-NL" altLang="nl-NL" sz="6000" b="1" dirty="0">
                <a:solidFill>
                  <a:srgbClr val="0070C0"/>
                </a:solidFill>
                <a:latin typeface="Calibri" panose="020F0502020204030204" pitchFamily="34" charset="0"/>
              </a:rPr>
              <a:t>ANDERE WOONVORMEN</a:t>
            </a:r>
          </a:p>
        </p:txBody>
      </p:sp>
      <p:pic>
        <p:nvPicPr>
          <p:cNvPr id="7" name="Picture 2" descr="G:\Freecom Sync\1-0-personeel&amp;organisatie\1-1-SJABLONEN\1-1-1 BRIEFPAPIER\viskaartj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 r="50000" b="19498"/>
          <a:stretch>
            <a:fillRect/>
          </a:stretch>
        </p:blipFill>
        <p:spPr bwMode="auto">
          <a:xfrm>
            <a:off x="0" y="60828"/>
            <a:ext cx="1619672" cy="153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835696" y="6195554"/>
            <a:ext cx="81650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nl-NL" altLang="nl-NL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COLLECTIEF WONEN IN ZELFBEHEER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 rot="16200000">
            <a:off x="-192419" y="2459141"/>
            <a:ext cx="20944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nl-NL" altLang="nl-NL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19-10-2016</a:t>
            </a:r>
          </a:p>
        </p:txBody>
      </p:sp>
    </p:spTree>
    <p:extLst>
      <p:ext uri="{BB962C8B-B14F-4D97-AF65-F5344CB8AC3E}">
        <p14:creationId xmlns:p14="http://schemas.microsoft.com/office/powerpoint/2010/main" val="632144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1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46544" y="3835450"/>
            <a:ext cx="5326594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Bewonersvereniging </a:t>
            </a:r>
            <a:r>
              <a:rPr lang="nl-NL" altLang="nl-NL" sz="2400" b="1" dirty="0" err="1">
                <a:latin typeface="Calibri" panose="020F0502020204030204" pitchFamily="34" charset="0"/>
              </a:rPr>
              <a:t>Eikpunt</a:t>
            </a:r>
            <a:endParaRPr lang="nl-NL" altLang="nl-NL" sz="2400" b="1" dirty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40 woningen met gem. voorzieningen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 err="1">
                <a:latin typeface="Calibri" panose="020F0502020204030204" pitchFamily="34" charset="0"/>
              </a:rPr>
              <a:t>All-electric</a:t>
            </a:r>
            <a:r>
              <a:rPr lang="nl-NL" altLang="nl-NL" sz="2400" b="1" dirty="0">
                <a:latin typeface="Calibri" panose="020F0502020204030204" pitchFamily="34" charset="0"/>
              </a:rPr>
              <a:t> bouw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 err="1">
                <a:latin typeface="Calibri" panose="020F0502020204030204" pitchFamily="34" charset="0"/>
              </a:rPr>
              <a:t>Meergeneratie</a:t>
            </a:r>
            <a:r>
              <a:rPr lang="nl-NL" altLang="nl-NL" sz="2400" b="1" dirty="0">
                <a:latin typeface="Calibri" panose="020F0502020204030204" pitchFamily="34" charset="0"/>
              </a:rPr>
              <a:t>, bezinning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Duurzaam en sociaal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788024" y="5716498"/>
            <a:ext cx="417646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nl-NL" altLang="nl-NL" sz="5000" b="1" dirty="0">
                <a:solidFill>
                  <a:srgbClr val="0070C0"/>
                </a:solidFill>
                <a:latin typeface="Calibri" panose="020F0502020204030204" pitchFamily="34" charset="0"/>
              </a:rPr>
              <a:t>VOORBEELD 3</a:t>
            </a:r>
          </a:p>
        </p:txBody>
      </p:sp>
      <p:pic>
        <p:nvPicPr>
          <p:cNvPr id="8" name="Picture 2" descr="G:\Freecom Sync\1-0-personeel&amp;organisatie\1-1-SJABLONEN\1-1-1 BRIEFPAPIER\viskaartj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 r="50000" b="19498"/>
          <a:stretch>
            <a:fillRect/>
          </a:stretch>
        </p:blipFill>
        <p:spPr bwMode="auto">
          <a:xfrm>
            <a:off x="0" y="60828"/>
            <a:ext cx="1619672" cy="153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9109"/>
          <a:stretch/>
        </p:blipFill>
        <p:spPr>
          <a:xfrm>
            <a:off x="1979712" y="3175"/>
            <a:ext cx="7188250" cy="341888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043" y="2564904"/>
            <a:ext cx="3328919" cy="221927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3"/>
          <a:stretch/>
        </p:blipFill>
        <p:spPr>
          <a:xfrm>
            <a:off x="6540178" y="4474676"/>
            <a:ext cx="2627784" cy="134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11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1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1120" y="3658421"/>
            <a:ext cx="5326594" cy="269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Bestaande </a:t>
            </a:r>
            <a:r>
              <a:rPr lang="nl-NL" altLang="nl-NL" sz="2400" b="1" dirty="0" err="1">
                <a:latin typeface="Calibri" panose="020F0502020204030204" pitchFamily="34" charset="0"/>
              </a:rPr>
              <a:t>woongroeppanden</a:t>
            </a:r>
            <a:endParaRPr lang="nl-NL" altLang="nl-NL" sz="2400" b="1" dirty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Tweede periode van 30 jaar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Nieuwe bewonersvereniging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Nieuwe huurovereenkomst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Nieuwe exploitatie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Groot onderhoud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788024" y="5716498"/>
            <a:ext cx="417646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nl-NL" altLang="nl-NL" sz="5000" b="1" dirty="0">
                <a:solidFill>
                  <a:srgbClr val="0070C0"/>
                </a:solidFill>
                <a:latin typeface="Calibri" panose="020F0502020204030204" pitchFamily="34" charset="0"/>
              </a:rPr>
              <a:t>VOORBEELD 4</a:t>
            </a:r>
          </a:p>
        </p:txBody>
      </p:sp>
      <p:pic>
        <p:nvPicPr>
          <p:cNvPr id="8" name="Picture 2" descr="G:\Freecom Sync\1-0-personeel&amp;organisatie\1-1-SJABLONEN\1-1-1 BRIEFPAPIER\viskaartj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 r="50000" b="19498"/>
          <a:stretch>
            <a:fillRect/>
          </a:stretch>
        </p:blipFill>
        <p:spPr bwMode="auto">
          <a:xfrm>
            <a:off x="0" y="60828"/>
            <a:ext cx="1619672" cy="153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17756"/>
          <a:stretch/>
        </p:blipFill>
        <p:spPr>
          <a:xfrm>
            <a:off x="3931487" y="0"/>
            <a:ext cx="5212513" cy="2902483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7" r="17492" b="21309"/>
          <a:stretch/>
        </p:blipFill>
        <p:spPr>
          <a:xfrm>
            <a:off x="5458009" y="2470288"/>
            <a:ext cx="3709952" cy="237626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524986"/>
            <a:ext cx="1643633" cy="2191511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2643740" cy="352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97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1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39551" y="3309794"/>
            <a:ext cx="410445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Voor de WBVG geldt het BTIV met de voordelen van het sociale domein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39552" y="4443715"/>
            <a:ext cx="5400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Nadeel: Iedere woonvorm moet passen binnen de regels van de TI (inkomenseisen, </a:t>
            </a:r>
            <a:r>
              <a:rPr lang="nl-NL" altLang="nl-NL" sz="2400" b="1" dirty="0" err="1">
                <a:latin typeface="Calibri" panose="020F0502020204030204" pitchFamily="34" charset="0"/>
              </a:rPr>
              <a:t>Daeb</a:t>
            </a:r>
            <a:r>
              <a:rPr lang="nl-NL" altLang="nl-NL" sz="2400" b="1" dirty="0">
                <a:latin typeface="Calibri" panose="020F0502020204030204" pitchFamily="34" charset="0"/>
              </a:rPr>
              <a:t>-activiteiten, etc.)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18851" y="5517232"/>
            <a:ext cx="842961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 algn="r"/>
            <a:r>
              <a:rPr lang="nl-NL" altLang="nl-NL" sz="6000" b="1" dirty="0">
                <a:solidFill>
                  <a:srgbClr val="0070C0"/>
                </a:solidFill>
                <a:latin typeface="Calibri" panose="020F0502020204030204" pitchFamily="34" charset="0"/>
              </a:rPr>
              <a:t>BEPERKINGEN</a:t>
            </a:r>
          </a:p>
        </p:txBody>
      </p:sp>
      <p:pic>
        <p:nvPicPr>
          <p:cNvPr id="11" name="Picture 2" descr="G:\Freecom Sync\1-0-personeel&amp;organisatie\1-1-SJABLONEN\1-1-1 BRIEFPAPIER\viskaartj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 r="50000" b="19498"/>
          <a:stretch>
            <a:fillRect/>
          </a:stretch>
        </p:blipFill>
        <p:spPr bwMode="auto">
          <a:xfrm>
            <a:off x="0" y="60828"/>
            <a:ext cx="1619672" cy="153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8"/>
          <a:stretch/>
        </p:blipFill>
        <p:spPr>
          <a:xfrm>
            <a:off x="3449725" y="0"/>
            <a:ext cx="5694275" cy="330979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2842310"/>
            <a:ext cx="3203848" cy="213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96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1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89463" y="5566863"/>
            <a:ext cx="842104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 algn="r">
              <a:spcBef>
                <a:spcPct val="50000"/>
              </a:spcBef>
            </a:pPr>
            <a:r>
              <a:rPr lang="nl-NL" altLang="nl-NL" sz="6000" b="1" dirty="0">
                <a:solidFill>
                  <a:srgbClr val="0070C0"/>
                </a:solidFill>
                <a:latin typeface="Calibri" panose="020F0502020204030204" pitchFamily="34" charset="0"/>
              </a:rPr>
              <a:t>VAN LICHT TOT ZWAAR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89463" y="2492896"/>
            <a:ext cx="55027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Overleg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259632" y="3014193"/>
            <a:ext cx="55027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Advies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051720" y="3535490"/>
            <a:ext cx="55027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Afspraken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771800" y="4056787"/>
            <a:ext cx="55027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Overeenkomst van opdracht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641239" y="4575076"/>
            <a:ext cx="402710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Samenwerkingsovereenkomst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572000" y="5093365"/>
            <a:ext cx="3702563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Zelfbeschikking / eigendom</a:t>
            </a:r>
          </a:p>
        </p:txBody>
      </p:sp>
      <p:sp>
        <p:nvSpPr>
          <p:cNvPr id="13" name="U-vormige pijl 12"/>
          <p:cNvSpPr/>
          <p:nvPr/>
        </p:nvSpPr>
        <p:spPr>
          <a:xfrm rot="5400000">
            <a:off x="7975095" y="4597038"/>
            <a:ext cx="757877" cy="1112942"/>
          </a:xfrm>
          <a:prstGeom prst="uturnArrow">
            <a:avLst>
              <a:gd name="adj1" fmla="val 20159"/>
              <a:gd name="adj2" fmla="val 25000"/>
              <a:gd name="adj3" fmla="val 25000"/>
              <a:gd name="adj4" fmla="val 43750"/>
              <a:gd name="adj5" fmla="val 48804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89463" y="4628249"/>
            <a:ext cx="2426353" cy="40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1200"/>
              </a:spcBef>
            </a:pPr>
            <a:r>
              <a:rPr lang="nl-NL" altLang="nl-NL" sz="2000" b="1" dirty="0">
                <a:latin typeface="Calibri" panose="020F0502020204030204" pitchFamily="34" charset="0"/>
              </a:rPr>
              <a:t>BEHEERCOÖPERATIE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89463" y="5141163"/>
            <a:ext cx="28584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1200"/>
              </a:spcBef>
            </a:pPr>
            <a:r>
              <a:rPr lang="nl-NL" altLang="nl-NL" sz="2000" b="1" dirty="0">
                <a:latin typeface="Calibri" panose="020F0502020204030204" pitchFamily="34" charset="0"/>
              </a:rPr>
              <a:t>VASTGOEDCOÖPERATIE</a:t>
            </a:r>
          </a:p>
        </p:txBody>
      </p:sp>
      <p:sp>
        <p:nvSpPr>
          <p:cNvPr id="16" name="PIJL-RECHTS 15"/>
          <p:cNvSpPr/>
          <p:nvPr/>
        </p:nvSpPr>
        <p:spPr>
          <a:xfrm>
            <a:off x="2915816" y="4701409"/>
            <a:ext cx="576064" cy="26217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PIJL-RECHTS 16"/>
          <p:cNvSpPr/>
          <p:nvPr/>
        </p:nvSpPr>
        <p:spPr>
          <a:xfrm>
            <a:off x="3261262" y="5193111"/>
            <a:ext cx="1166722" cy="30059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7"/>
          <a:stretch/>
        </p:blipFill>
        <p:spPr>
          <a:xfrm>
            <a:off x="3631107" y="-7282"/>
            <a:ext cx="5512893" cy="2738515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609" y="2492896"/>
            <a:ext cx="2078209" cy="1559158"/>
          </a:xfrm>
          <a:prstGeom prst="rect">
            <a:avLst/>
          </a:prstGeom>
        </p:spPr>
      </p:pic>
      <p:pic>
        <p:nvPicPr>
          <p:cNvPr id="21" name="Picture 2" descr="G:\Freecom Sync\1-0-personeel&amp;organisatie\1-1-SJABLONEN\1-1-1 BRIEFPAPIER\viskaartj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 r="50000" b="19498"/>
          <a:stretch>
            <a:fillRect/>
          </a:stretch>
        </p:blipFill>
        <p:spPr bwMode="auto">
          <a:xfrm>
            <a:off x="0" y="60828"/>
            <a:ext cx="1619672" cy="153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245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1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9512" y="2151727"/>
            <a:ext cx="5400601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Er is wetgeving</a:t>
            </a:r>
          </a:p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Er is onderzoek gedaan</a:t>
            </a:r>
          </a:p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Er zijn ambassadeurs en actieteams</a:t>
            </a:r>
          </a:p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Er is een netwerk opgericht</a:t>
            </a:r>
          </a:p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Maar…..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8850" y="5517232"/>
            <a:ext cx="86456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 algn="r"/>
            <a:r>
              <a:rPr lang="nl-NL" altLang="nl-NL" sz="4800" b="1" dirty="0">
                <a:solidFill>
                  <a:srgbClr val="0070C0"/>
                </a:solidFill>
                <a:latin typeface="Calibri" panose="020F0502020204030204" pitchFamily="34" charset="0"/>
              </a:rPr>
              <a:t>DE WOONCOÖPERATIE</a:t>
            </a:r>
          </a:p>
        </p:txBody>
      </p:sp>
      <p:pic>
        <p:nvPicPr>
          <p:cNvPr id="8" name="Picture 2" descr="G:\Freecom Sync\1-0-personeel&amp;organisatie\1-1-SJABLONEN\1-1-1 BRIEFPAPIER\viskaartj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 r="50000" b="19498"/>
          <a:stretch>
            <a:fillRect/>
          </a:stretch>
        </p:blipFill>
        <p:spPr bwMode="auto">
          <a:xfrm>
            <a:off x="0" y="60828"/>
            <a:ext cx="1619672" cy="153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220072" y="478010"/>
            <a:ext cx="3923928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Er is geen eerlijke kans een ‘sociale’ wooncoöperatie op te zetten buiten het BTIV</a:t>
            </a:r>
          </a:p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De wooncoöperatie is afhankelijk van de marktsituatie, financiers, corporaties, gemeenten, ook met een gezonde businesscase</a:t>
            </a:r>
          </a:p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Want: de wooncoöperatie is een ‘tussenmaat’ en kent (nog) geen instrumentarium</a:t>
            </a: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4"/>
          <a:srcRect l="17713" t="14301" r="17713" b="9380"/>
          <a:stretch/>
        </p:blipFill>
        <p:spPr>
          <a:xfrm>
            <a:off x="0" y="4941168"/>
            <a:ext cx="2921894" cy="1941527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82" y="1"/>
            <a:ext cx="1797923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37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1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9512" y="2783485"/>
            <a:ext cx="54006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Wat is er nodig?</a:t>
            </a:r>
          </a:p>
        </p:txBody>
      </p:sp>
      <p:pic>
        <p:nvPicPr>
          <p:cNvPr id="7" name="Picture 2" descr="G:\Freecom Sync\1-0-personeel&amp;organisatie\1-1-SJABLONEN\1-1-1 BRIEFPAPIER\viskaartj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 r="50000" b="19498"/>
          <a:stretch>
            <a:fillRect/>
          </a:stretch>
        </p:blipFill>
        <p:spPr bwMode="auto">
          <a:xfrm>
            <a:off x="0" y="60828"/>
            <a:ext cx="1619672" cy="153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059832" y="478010"/>
            <a:ext cx="6084168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De wooncoöperatie kost tijd</a:t>
            </a:r>
          </a:p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De wooncoöperatie vraagt deskundigheid</a:t>
            </a:r>
          </a:p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De wooncoöperatie zoekt locaties</a:t>
            </a:r>
          </a:p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De wooncoöperatie zoekt financiering</a:t>
            </a:r>
          </a:p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De wooncoöperatie kan niet zonder netwerk</a:t>
            </a:r>
          </a:p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De wooncoöperatie wil regelluw en eenvoud</a:t>
            </a:r>
          </a:p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De wooncoöperatie heeft publiciteit nodig</a:t>
            </a:r>
          </a:p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De wooncoöperatie is op zoek naar voorbeelden</a:t>
            </a:r>
          </a:p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De wooncoöperatie wil een eerlijke kans passend bij hun doelstelling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/>
          <a:srcRect l="23226" t="27590" r="48425" b="16384"/>
          <a:stretch/>
        </p:blipFill>
        <p:spPr>
          <a:xfrm>
            <a:off x="0" y="3347276"/>
            <a:ext cx="2915816" cy="355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68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1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19390" y="2780928"/>
            <a:ext cx="54006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Wat levert het op?</a:t>
            </a:r>
          </a:p>
        </p:txBody>
      </p:sp>
      <p:pic>
        <p:nvPicPr>
          <p:cNvPr id="7" name="Picture 2" descr="G:\Freecom Sync\1-0-personeel&amp;organisatie\1-1-SJABLONEN\1-1-1 BRIEFPAPIER\viskaartj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 r="50000" b="19498"/>
          <a:stretch>
            <a:fillRect/>
          </a:stretch>
        </p:blipFill>
        <p:spPr bwMode="auto">
          <a:xfrm>
            <a:off x="0" y="60828"/>
            <a:ext cx="1619672" cy="153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051267" y="258901"/>
            <a:ext cx="6084168" cy="634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De wooncoöperatie regelt zelf betaalbare huisvesting</a:t>
            </a:r>
          </a:p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De wooncoöperatie biedt zorg voor elkaar</a:t>
            </a:r>
          </a:p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De wooncoöperatie zorgt voor leefbaarheid</a:t>
            </a:r>
          </a:p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De wooncoöperatie geeft een levendige buurt die bruist</a:t>
            </a:r>
          </a:p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De wooncoöperatie haalt het beste uit mensen want samen bereik je meer</a:t>
            </a:r>
          </a:p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De wooncoöperatie geeft de huurder het eigenaarsgevoel</a:t>
            </a:r>
          </a:p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De wooncoöperatie laat niemand aan de kant staan</a:t>
            </a:r>
          </a:p>
          <a:p>
            <a:pPr>
              <a:spcBef>
                <a:spcPts val="12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De wooncoöperatie neemt zelf maatschappelijke verantwoordelijkheid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24944"/>
            <a:ext cx="2949793" cy="393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43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9863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1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7027" y="5308877"/>
            <a:ext cx="872994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nl-NL" altLang="nl-NL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IEWAN-FILMPJE</a:t>
            </a:r>
          </a:p>
        </p:txBody>
      </p:sp>
      <p:pic>
        <p:nvPicPr>
          <p:cNvPr id="7" name="Afbeelding 6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673" y="0"/>
            <a:ext cx="7430328" cy="4941168"/>
          </a:xfrm>
          <a:prstGeom prst="rect">
            <a:avLst/>
          </a:prstGeom>
        </p:spPr>
      </p:pic>
      <p:pic>
        <p:nvPicPr>
          <p:cNvPr id="8" name="Picture 2" descr="G:\Freecom Sync\1-0-personeel&amp;organisatie\1-1-SJABLONEN\1-1-1 BRIEFPAPIER\viskaartj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 r="50000" b="19498"/>
          <a:stretch>
            <a:fillRect/>
          </a:stretch>
        </p:blipFill>
        <p:spPr bwMode="auto">
          <a:xfrm>
            <a:off x="0" y="60828"/>
            <a:ext cx="1619672" cy="153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077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1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139952" y="5494596"/>
            <a:ext cx="442798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nl-NL" altLang="nl-NL" sz="6000" b="1" dirty="0">
                <a:solidFill>
                  <a:srgbClr val="0070C0"/>
                </a:solidFill>
                <a:latin typeface="Calibri" panose="020F0502020204030204" pitchFamily="34" charset="0"/>
              </a:rPr>
              <a:t>MOTIEVEN</a:t>
            </a:r>
          </a:p>
        </p:txBody>
      </p:sp>
      <p:pic>
        <p:nvPicPr>
          <p:cNvPr id="5" name="Picture 2" descr="G:\Freecom Sync\1-0-personeel&amp;organisatie\1-1-SJABLONEN\1-1-1 BRIEFPAPIER\viskaartj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 r="50000" b="19498"/>
          <a:stretch>
            <a:fillRect/>
          </a:stretch>
        </p:blipFill>
        <p:spPr bwMode="auto">
          <a:xfrm>
            <a:off x="0" y="60828"/>
            <a:ext cx="1619672" cy="153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47393" y="638381"/>
            <a:ext cx="4874625" cy="269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Gemeenschappelijk belang/doel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Woningaanbod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Maatschappijvisie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Levensbeschouwing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Zelfbeschikking/zeggenschap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Economie / armoede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32047" y="3541804"/>
            <a:ext cx="694826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Zorg voor elkaar en omgeving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Samen sta je sterker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Meer diversiteit in het wonen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Wonen, welzijn en werkgelegenheid hand in hand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Betaalbaarheid</a:t>
            </a:r>
          </a:p>
        </p:txBody>
      </p:sp>
      <p:pic>
        <p:nvPicPr>
          <p:cNvPr id="9" name="Picture 13" descr="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1228" r="6314" b="9238"/>
          <a:stretch>
            <a:fillRect/>
          </a:stretch>
        </p:blipFill>
        <p:spPr bwMode="auto">
          <a:xfrm>
            <a:off x="4547393" y="3429000"/>
            <a:ext cx="4583143" cy="120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2518355" cy="34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86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1"/>
          </a:xfrm>
          <a:prstGeom prst="rect">
            <a:avLst/>
          </a:prstGeom>
        </p:spPr>
      </p:pic>
      <p:pic>
        <p:nvPicPr>
          <p:cNvPr id="4" name="Picture 2" descr="G:\Freecom Sync\1-0-personeel&amp;organisatie\1-1-SJABLONEN\1-1-1 BRIEFPAPIER\viskaartj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 r="50000" b="19498"/>
          <a:stretch>
            <a:fillRect/>
          </a:stretch>
        </p:blipFill>
        <p:spPr bwMode="auto">
          <a:xfrm>
            <a:off x="0" y="60828"/>
            <a:ext cx="1619672" cy="153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21195" y="1733990"/>
            <a:ext cx="3801831" cy="35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600"/>
              </a:spcBef>
            </a:pPr>
            <a:r>
              <a:rPr lang="nl-NL" altLang="nl-NL" sz="2400" b="1" u="sng" dirty="0">
                <a:latin typeface="Calibri" panose="020F0502020204030204" pitchFamily="34" charset="0"/>
              </a:rPr>
              <a:t>1980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Kraakpanden, tegen afbraak </a:t>
            </a:r>
          </a:p>
          <a:p>
            <a:pPr>
              <a:spcBef>
                <a:spcPts val="600"/>
              </a:spcBef>
            </a:pPr>
            <a:r>
              <a:rPr lang="nl-NL" altLang="nl-NL" sz="2400" b="1" u="sng" dirty="0">
                <a:latin typeface="Calibri" panose="020F0502020204030204" pitchFamily="34" charset="0"/>
              </a:rPr>
              <a:t>1990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Woongemeenschappen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Centraal Wonen / Ouderen</a:t>
            </a:r>
          </a:p>
          <a:p>
            <a:pPr>
              <a:spcBef>
                <a:spcPts val="600"/>
              </a:spcBef>
            </a:pPr>
            <a:r>
              <a:rPr lang="nl-NL" altLang="nl-NL" sz="2400" b="1" u="sng" dirty="0">
                <a:latin typeface="Calibri" panose="020F0502020204030204" pitchFamily="34" charset="0"/>
              </a:rPr>
              <a:t>2010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Ideologie / tegen individualisering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21195" y="5470243"/>
            <a:ext cx="442798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nl-NL" altLang="nl-NL" sz="6000" b="1" dirty="0">
                <a:solidFill>
                  <a:srgbClr val="0070C0"/>
                </a:solidFill>
                <a:latin typeface="Calibri" panose="020F0502020204030204" pitchFamily="34" charset="0"/>
              </a:rPr>
              <a:t>HISTORIE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025" y="-6406"/>
            <a:ext cx="3508976" cy="245795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027" y="2675941"/>
            <a:ext cx="4920973" cy="162475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024" y="4525090"/>
            <a:ext cx="3508976" cy="233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00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1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15616" y="5609819"/>
            <a:ext cx="673224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nl-NL" altLang="nl-NL" sz="6000" b="1" dirty="0">
                <a:solidFill>
                  <a:srgbClr val="0070C0"/>
                </a:solidFill>
                <a:latin typeface="Calibri" panose="020F0502020204030204" pitchFamily="34" charset="0"/>
              </a:rPr>
              <a:t>INITIATIEVEN</a:t>
            </a:r>
          </a:p>
        </p:txBody>
      </p:sp>
      <p:pic>
        <p:nvPicPr>
          <p:cNvPr id="4" name="Picture 2" descr="G:\Freecom Sync\1-0-personeel&amp;organisatie\1-1-SJABLONEN\1-1-1 BRIEFPAPIER\viskaartj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 r="50000" b="19498"/>
          <a:stretch>
            <a:fillRect/>
          </a:stretch>
        </p:blipFill>
        <p:spPr bwMode="auto">
          <a:xfrm>
            <a:off x="0" y="60828"/>
            <a:ext cx="1619672" cy="153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33521" y="432708"/>
            <a:ext cx="75104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 algn="r">
              <a:spcBef>
                <a:spcPts val="600"/>
              </a:spcBef>
            </a:pPr>
            <a:r>
              <a:rPr lang="nl-NL" altLang="nl-NL" sz="3200" b="1" dirty="0">
                <a:latin typeface="Calibri" panose="020F0502020204030204" pitchFamily="34" charset="0"/>
              </a:rPr>
              <a:t>Bestaande woonvormen herbezinnen zich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8" y="2865825"/>
            <a:ext cx="5358359" cy="1126349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5072626" y="3198166"/>
            <a:ext cx="2480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solidFill>
                  <a:srgbClr val="0070C0"/>
                </a:solidFill>
              </a:rPr>
              <a:t>CW Opaalstraat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50"/>
          <a:stretch/>
        </p:blipFill>
        <p:spPr>
          <a:xfrm>
            <a:off x="5961908" y="3925359"/>
            <a:ext cx="3182092" cy="1707799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3481580" y="4536757"/>
            <a:ext cx="2480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solidFill>
                  <a:srgbClr val="0070C0"/>
                </a:solidFill>
              </a:rPr>
              <a:t>Grote Broek</a:t>
            </a: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23"/>
          <a:stretch/>
        </p:blipFill>
        <p:spPr>
          <a:xfrm>
            <a:off x="5355621" y="1359401"/>
            <a:ext cx="3788380" cy="1395451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2883496" y="1882747"/>
            <a:ext cx="2480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solidFill>
                  <a:srgbClr val="0070C0"/>
                </a:solidFill>
              </a:rPr>
              <a:t>Polderdrift</a:t>
            </a:r>
          </a:p>
        </p:txBody>
      </p:sp>
    </p:spTree>
    <p:extLst>
      <p:ext uri="{BB962C8B-B14F-4D97-AF65-F5344CB8AC3E}">
        <p14:creationId xmlns:p14="http://schemas.microsoft.com/office/powerpoint/2010/main" val="344174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1"/>
          </a:xfrm>
          <a:prstGeom prst="rect">
            <a:avLst/>
          </a:prstGeom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115616" y="5609819"/>
            <a:ext cx="673224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nl-NL" altLang="nl-NL" sz="6000" b="1" dirty="0">
                <a:solidFill>
                  <a:srgbClr val="0070C0"/>
                </a:solidFill>
                <a:latin typeface="Calibri" panose="020F0502020204030204" pitchFamily="34" charset="0"/>
              </a:rPr>
              <a:t>INITIATIEVEN</a:t>
            </a:r>
          </a:p>
        </p:txBody>
      </p:sp>
      <p:pic>
        <p:nvPicPr>
          <p:cNvPr id="15" name="Picture 2" descr="G:\Freecom Sync\1-0-personeel&amp;organisatie\1-1-SJABLONEN\1-1-1 BRIEFPAPIER\viskaartj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 r="50000" b="19498"/>
          <a:stretch>
            <a:fillRect/>
          </a:stretch>
        </p:blipFill>
        <p:spPr bwMode="auto">
          <a:xfrm>
            <a:off x="0" y="60828"/>
            <a:ext cx="1619672" cy="153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475657" y="447892"/>
            <a:ext cx="7344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 algn="r">
              <a:spcBef>
                <a:spcPts val="600"/>
              </a:spcBef>
            </a:pPr>
            <a:r>
              <a:rPr lang="nl-NL" altLang="nl-NL" sz="3200" b="1" dirty="0">
                <a:latin typeface="Calibri" panose="020F0502020204030204" pitchFamily="34" charset="0"/>
              </a:rPr>
              <a:t>Nieuwe initiatieven melden zich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3699954" y="3059810"/>
            <a:ext cx="2480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err="1">
                <a:solidFill>
                  <a:srgbClr val="0070C0"/>
                </a:solidFill>
              </a:rPr>
              <a:t>Vijverhof</a:t>
            </a:r>
            <a:endParaRPr lang="nl-NL" sz="2400" b="1" dirty="0">
              <a:solidFill>
                <a:srgbClr val="0070C0"/>
              </a:solidFill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2105859" y="1480559"/>
            <a:ext cx="2480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solidFill>
                  <a:srgbClr val="0070C0"/>
                </a:solidFill>
              </a:rPr>
              <a:t>Javastraat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/>
          <a:srcRect t="26189" r="4326" b="21986"/>
          <a:stretch/>
        </p:blipFill>
        <p:spPr>
          <a:xfrm>
            <a:off x="4646404" y="1080992"/>
            <a:ext cx="4139952" cy="1260800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44" y="2203264"/>
            <a:ext cx="3279965" cy="2174759"/>
          </a:xfrm>
          <a:prstGeom prst="rect">
            <a:avLst/>
          </a:prstGeom>
        </p:spPr>
      </p:pic>
      <p:sp>
        <p:nvSpPr>
          <p:cNvPr id="24" name="Tekstvak 23"/>
          <p:cNvSpPr txBox="1"/>
          <p:nvPr/>
        </p:nvSpPr>
        <p:spPr>
          <a:xfrm>
            <a:off x="1224137" y="5111005"/>
            <a:ext cx="7847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solidFill>
                  <a:srgbClr val="0070C0"/>
                </a:solidFill>
              </a:rPr>
              <a:t>Otto Koeter, Anders Wonen, Arnhem-Nijmegen</a:t>
            </a:r>
          </a:p>
        </p:txBody>
      </p:sp>
      <p:sp>
        <p:nvSpPr>
          <p:cNvPr id="25" name="Rechthoek 24"/>
          <p:cNvSpPr/>
          <p:nvPr/>
        </p:nvSpPr>
        <p:spPr>
          <a:xfrm>
            <a:off x="173632" y="5403393"/>
            <a:ext cx="88924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1600" dirty="0">
                <a:ea typeface="Calibri" panose="020F0502020204030204" pitchFamily="34" charset="0"/>
              </a:rPr>
              <a:t>duurzaam wonen met een zekere mate van sociale cohesie als norm voor een gezond leefklimaat</a:t>
            </a:r>
            <a:endParaRPr lang="nl-NL" sz="1600" dirty="0"/>
          </a:p>
        </p:txBody>
      </p:sp>
      <p:sp>
        <p:nvSpPr>
          <p:cNvPr id="26" name="Rechthoek 25"/>
          <p:cNvSpPr/>
          <p:nvPr/>
        </p:nvSpPr>
        <p:spPr>
          <a:xfrm>
            <a:off x="1764088" y="4783240"/>
            <a:ext cx="72734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1600" dirty="0">
                <a:ea typeface="Calibri" panose="020F0502020204030204" pitchFamily="34" charset="0"/>
              </a:rPr>
              <a:t>woongroep voor jonge mensen, net/bijna afgestudeerd of werkend</a:t>
            </a:r>
            <a:endParaRPr lang="nl-NL" sz="1600" dirty="0"/>
          </a:p>
        </p:txBody>
      </p:sp>
      <p:sp>
        <p:nvSpPr>
          <p:cNvPr id="27" name="Tekstvak 26"/>
          <p:cNvSpPr txBox="1"/>
          <p:nvPr/>
        </p:nvSpPr>
        <p:spPr>
          <a:xfrm>
            <a:off x="1151113" y="4445710"/>
            <a:ext cx="7847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solidFill>
                  <a:srgbClr val="0070C0"/>
                </a:solidFill>
              </a:rPr>
              <a:t>Rens de Boer, Ecologie, Arnhem-Nijmegen</a:t>
            </a:r>
          </a:p>
        </p:txBody>
      </p:sp>
    </p:spTree>
    <p:extLst>
      <p:ext uri="{BB962C8B-B14F-4D97-AF65-F5344CB8AC3E}">
        <p14:creationId xmlns:p14="http://schemas.microsoft.com/office/powerpoint/2010/main" val="1016535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1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12059" y="2011504"/>
            <a:ext cx="6336704" cy="315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- Collectiviteit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	bewonersverenigingen</a:t>
            </a:r>
          </a:p>
          <a:p>
            <a:pPr>
              <a:spcBef>
                <a:spcPts val="600"/>
              </a:spcBef>
            </a:pPr>
            <a:endParaRPr lang="nl-NL" altLang="nl-NL" sz="1000" b="1" dirty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- Zelfbeheer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	toewijzing, administratie en onderhoud</a:t>
            </a:r>
          </a:p>
          <a:p>
            <a:pPr>
              <a:spcBef>
                <a:spcPts val="600"/>
              </a:spcBef>
            </a:pPr>
            <a:endParaRPr lang="nl-NL" altLang="nl-NL" sz="1000" b="1" dirty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- Gemeenschappelijke voorzieningen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	wonen, overige functies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20159" t="36219" r="51105" b="25390"/>
          <a:stretch/>
        </p:blipFill>
        <p:spPr>
          <a:xfrm>
            <a:off x="6806085" y="2879495"/>
            <a:ext cx="2337915" cy="1753436"/>
          </a:xfrm>
          <a:prstGeom prst="rect">
            <a:avLst/>
          </a:prstGeom>
        </p:spPr>
      </p:pic>
      <p:pic>
        <p:nvPicPr>
          <p:cNvPr id="12" name="Picture 2" descr="G:\Freecom Sync\1-0-personeel&amp;organisatie\1-1-SJABLONEN\1-1-1 BRIEFPAPIER\viskaartj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 r="50000" b="19498"/>
          <a:stretch>
            <a:fillRect/>
          </a:stretch>
        </p:blipFill>
        <p:spPr bwMode="auto">
          <a:xfrm>
            <a:off x="0" y="60828"/>
            <a:ext cx="1619672" cy="153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772" y="0"/>
            <a:ext cx="3795228" cy="2519082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997" y="4742608"/>
            <a:ext cx="1607731" cy="2143641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" y="5456379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 algn="ctr"/>
            <a:r>
              <a:rPr lang="nl-NL" altLang="nl-NL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“DAN DOEN WE HET WEL ZELF”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123" y="455653"/>
            <a:ext cx="3192197" cy="550654"/>
          </a:xfrm>
          <a:prstGeom prst="rect">
            <a:avLst/>
          </a:prstGeom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643382" y="862574"/>
            <a:ext cx="41346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1200"/>
              </a:spcBef>
            </a:pPr>
            <a:r>
              <a:rPr lang="nl-NL" altLang="nl-NL" sz="3600" b="1" dirty="0">
                <a:latin typeface="Calibri" panose="020F0502020204030204" pitchFamily="34" charset="0"/>
              </a:rPr>
              <a:t>formule</a:t>
            </a:r>
          </a:p>
        </p:txBody>
      </p:sp>
    </p:spTree>
    <p:extLst>
      <p:ext uri="{BB962C8B-B14F-4D97-AF65-F5344CB8AC3E}">
        <p14:creationId xmlns:p14="http://schemas.microsoft.com/office/powerpoint/2010/main" val="791363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1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67544" y="5582811"/>
            <a:ext cx="525796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nl-NL" altLang="nl-NL" sz="6000" b="1" dirty="0">
                <a:solidFill>
                  <a:srgbClr val="0070C0"/>
                </a:solidFill>
                <a:latin typeface="Calibri" panose="020F0502020204030204" pitchFamily="34" charset="0"/>
              </a:rPr>
              <a:t>SAMEN HUREN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67544" y="1975475"/>
            <a:ext cx="8676457" cy="358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1. Juridisch eigenaar-TI (</a:t>
            </a:r>
            <a:r>
              <a:rPr lang="nl-NL" altLang="nl-NL" sz="2400" b="1" dirty="0" err="1">
                <a:latin typeface="Calibri" panose="020F0502020204030204" pitchFamily="34" charset="0"/>
              </a:rPr>
              <a:t>Talis</a:t>
            </a:r>
            <a:r>
              <a:rPr lang="nl-NL" altLang="nl-NL" sz="2400" b="1" dirty="0">
                <a:latin typeface="Calibri" panose="020F0502020204030204" pitchFamily="34" charset="0"/>
              </a:rPr>
              <a:t>, Vivare, </a:t>
            </a:r>
            <a:r>
              <a:rPr lang="nl-NL" altLang="nl-NL" sz="2400" b="1" dirty="0" err="1">
                <a:latin typeface="Calibri" panose="020F0502020204030204" pitchFamily="34" charset="0"/>
              </a:rPr>
              <a:t>Baston</a:t>
            </a:r>
            <a:r>
              <a:rPr lang="nl-NL" altLang="nl-NL" sz="2400" b="1" dirty="0">
                <a:latin typeface="Calibri" panose="020F0502020204030204" pitchFamily="34" charset="0"/>
              </a:rPr>
              <a:t>, Woonplaats, …) 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	investering, co-ontwikkeling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2. Economisch eigenaar-TI (WBVG)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	ontwikkeling &amp; begeleiding, verhuur, planmatig onderhoud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3. Beheerder/verhuurder-Vereniging van bewoners (VVB)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	toewijzing, administratie, beheer gem. ruimtes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4. Huurder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	bewoner en lid (vrijwilliger) van de VVB 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503570"/>
            <a:ext cx="1969875" cy="2354432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196986" y="658892"/>
            <a:ext cx="41346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1200"/>
              </a:spcBef>
            </a:pPr>
            <a:r>
              <a:rPr lang="nl-NL" altLang="nl-NL" sz="3600" b="1" dirty="0">
                <a:latin typeface="Calibri" panose="020F0502020204030204" pitchFamily="34" charset="0"/>
              </a:rPr>
              <a:t>4 lagen-constructie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/>
          <a:srcRect l="22369" t="25391" r="43368" b="25391"/>
          <a:stretch/>
        </p:blipFill>
        <p:spPr>
          <a:xfrm>
            <a:off x="6908912" y="-21739"/>
            <a:ext cx="2225251" cy="1794556"/>
          </a:xfrm>
          <a:prstGeom prst="rect">
            <a:avLst/>
          </a:prstGeom>
        </p:spPr>
      </p:pic>
      <p:pic>
        <p:nvPicPr>
          <p:cNvPr id="11" name="Picture 2" descr="G:\Freecom Sync\1-0-personeel&amp;organisatie\1-1-SJABLONEN\1-1-1 BRIEFPAPIER\viskaartj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 r="50000" b="19498"/>
          <a:stretch>
            <a:fillRect/>
          </a:stretch>
        </p:blipFill>
        <p:spPr bwMode="auto">
          <a:xfrm>
            <a:off x="0" y="60828"/>
            <a:ext cx="1619672" cy="153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154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1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877553" y="5612107"/>
            <a:ext cx="8729947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nl-NL" altLang="nl-NL" sz="5000" b="1" dirty="0">
                <a:solidFill>
                  <a:srgbClr val="0070C0"/>
                </a:solidFill>
                <a:latin typeface="Calibri" panose="020F0502020204030204" pitchFamily="34" charset="0"/>
              </a:rPr>
              <a:t>VOORBEELD 1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13679" y="3713695"/>
            <a:ext cx="5234665" cy="269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Bewonersvereniging IEWAN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21 woningen en 3 woongroepen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Gemeenschapsgebouw (stichting)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Ecologisch, sociaal, educatief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Zelfbeheer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Allerlei buurtactiviteiten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1"/>
          <a:stretch/>
        </p:blipFill>
        <p:spPr>
          <a:xfrm>
            <a:off x="1907704" y="0"/>
            <a:ext cx="7236297" cy="343296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11" y="2335021"/>
            <a:ext cx="1749489" cy="3110203"/>
          </a:xfrm>
          <a:prstGeom prst="rect">
            <a:avLst/>
          </a:prstGeom>
        </p:spPr>
      </p:pic>
      <p:pic>
        <p:nvPicPr>
          <p:cNvPr id="11" name="Picture 2" descr="G:\PLATFORM31\Programma's 2014\Wonen\004 Wonen en Governance\W0404B1 Wooncooperaties\foto's\Talis\Iewan Talis Nijmeg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3467" y="2437075"/>
            <a:ext cx="2644203" cy="1983153"/>
          </a:xfrm>
          <a:prstGeom prst="rect">
            <a:avLst/>
          </a:prstGeom>
          <a:noFill/>
        </p:spPr>
      </p:pic>
      <p:pic>
        <p:nvPicPr>
          <p:cNvPr id="12" name="Picture 2" descr="G:\Freecom Sync\1-0-personeel&amp;organisatie\1-1-SJABLONEN\1-1-1 BRIEFPAPIER\viskaartj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 r="50000" b="19498"/>
          <a:stretch>
            <a:fillRect/>
          </a:stretch>
        </p:blipFill>
        <p:spPr bwMode="auto">
          <a:xfrm>
            <a:off x="0" y="60828"/>
            <a:ext cx="1619672" cy="153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273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90" t="10581" b="10994"/>
          <a:stretch/>
        </p:blipFill>
        <p:spPr>
          <a:xfrm>
            <a:off x="1770577" y="0"/>
            <a:ext cx="7376545" cy="3017152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46544" y="3835450"/>
            <a:ext cx="5326594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Bewonersvereniging Beekhuizen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Zes ‘energiepositieve’ woningen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Ecologische bouw</a:t>
            </a:r>
          </a:p>
          <a:p>
            <a:pPr>
              <a:spcBef>
                <a:spcPts val="600"/>
              </a:spcBef>
            </a:pPr>
            <a:r>
              <a:rPr lang="nl-NL" altLang="nl-NL" sz="2400" b="1" dirty="0">
                <a:latin typeface="Calibri" panose="020F0502020204030204" pitchFamily="34" charset="0"/>
              </a:rPr>
              <a:t>2,3 ha natuurbeheer, natuureducatie en publieksfunctie (stichting)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788024" y="5716498"/>
            <a:ext cx="417646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>
              <a:bevelT/>
              <a:bevelB/>
              <a:contourClr>
                <a:schemeClr val="bg1"/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nl-NL" altLang="nl-NL" sz="5000" b="1" dirty="0">
                <a:solidFill>
                  <a:srgbClr val="0070C0"/>
                </a:solidFill>
                <a:latin typeface="Calibri" panose="020F0502020204030204" pitchFamily="34" charset="0"/>
              </a:rPr>
              <a:t>VOORBEELD 2</a:t>
            </a:r>
          </a:p>
        </p:txBody>
      </p:sp>
      <p:pic>
        <p:nvPicPr>
          <p:cNvPr id="11" name="Picture 2" descr="G:\Freecom Sync\1-0-personeel&amp;organisatie\1-1-SJABLONEN\1-1-1 BRIEFPAPIER\viskaartj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 r="50000" b="19498"/>
          <a:stretch>
            <a:fillRect/>
          </a:stretch>
        </p:blipFill>
        <p:spPr bwMode="auto">
          <a:xfrm>
            <a:off x="0" y="60828"/>
            <a:ext cx="1619672" cy="153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143950"/>
            <a:ext cx="3791893" cy="253129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2"/>
          <a:stretch/>
        </p:blipFill>
        <p:spPr>
          <a:xfrm>
            <a:off x="6228833" y="4058410"/>
            <a:ext cx="2939129" cy="15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5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458</Words>
  <Application>Microsoft Office PowerPoint</Application>
  <PresentationFormat>Diavoorstelling (4:3)</PresentationFormat>
  <Paragraphs>122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1" baseType="lpstr">
      <vt:lpstr>Arial</vt:lpstr>
      <vt:lpstr>Calibri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WBVG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Bernard</dc:creator>
  <cp:lastModifiedBy>Bernard</cp:lastModifiedBy>
  <cp:revision>50</cp:revision>
  <dcterms:created xsi:type="dcterms:W3CDTF">2015-11-06T15:24:50Z</dcterms:created>
  <dcterms:modified xsi:type="dcterms:W3CDTF">2016-10-18T16:54:34Z</dcterms:modified>
</cp:coreProperties>
</file>