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6" r:id="rId14"/>
    <p:sldId id="275" r:id="rId15"/>
    <p:sldId id="298" r:id="rId16"/>
    <p:sldId id="299" r:id="rId17"/>
    <p:sldId id="302" r:id="rId18"/>
    <p:sldId id="270" r:id="rId19"/>
    <p:sldId id="274" r:id="rId20"/>
    <p:sldId id="294" r:id="rId21"/>
    <p:sldId id="295" r:id="rId22"/>
    <p:sldId id="296" r:id="rId23"/>
    <p:sldId id="297" r:id="rId24"/>
    <p:sldId id="309" r:id="rId25"/>
    <p:sldId id="310" r:id="rId26"/>
    <p:sldId id="306" r:id="rId27"/>
    <p:sldId id="307" r:id="rId28"/>
    <p:sldId id="267" r:id="rId29"/>
    <p:sldId id="273" r:id="rId30"/>
    <p:sldId id="278" r:id="rId31"/>
    <p:sldId id="280" r:id="rId32"/>
    <p:sldId id="311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Objects="1">
      <p:cViewPr varScale="1">
        <p:scale>
          <a:sx n="94" d="100"/>
          <a:sy n="94" d="100"/>
        </p:scale>
        <p:origin x="21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2400" y="979200"/>
            <a:ext cx="8179200" cy="4161600"/>
          </a:xfrm>
        </p:spPr>
        <p:txBody>
          <a:bodyPr lIns="270000" tIns="270000" rIns="270000">
            <a:noAutofit/>
          </a:bodyPr>
          <a:lstStyle>
            <a:lvl1pPr>
              <a:lnSpc>
                <a:spcPts val="43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2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2400" y="979200"/>
            <a:ext cx="8179200" cy="4161600"/>
          </a:xfrm>
        </p:spPr>
        <p:txBody>
          <a:bodyPr lIns="270000" tIns="270000" rIns="270000">
            <a:noAutofit/>
          </a:bodyPr>
          <a:lstStyle>
            <a:lvl1pPr>
              <a:lnSpc>
                <a:spcPts val="43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CE9E9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396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2400" y="3499200"/>
            <a:ext cx="8179200" cy="1641600"/>
          </a:xfrm>
        </p:spPr>
        <p:txBody>
          <a:bodyPr lIns="270000" tIns="270000" rIns="270000">
            <a:noAutofit/>
          </a:bodyPr>
          <a:lstStyle>
            <a:lvl1pPr>
              <a:lnSpc>
                <a:spcPts val="43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CE9E9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1"/>
          </p:nvPr>
        </p:nvSpPr>
        <p:spPr>
          <a:xfrm>
            <a:off x="482600" y="979200"/>
            <a:ext cx="8179200" cy="2520000"/>
          </a:xfrm>
          <a:solidFill>
            <a:srgbClr val="ECE9E9"/>
          </a:solidFill>
        </p:spPr>
        <p:txBody>
          <a:bodyPr lIns="270000" tIns="270000" rIns="0" bIns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143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662400" y="2250000"/>
            <a:ext cx="7819200" cy="3643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4248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62400" y="2250000"/>
            <a:ext cx="7819200" cy="364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212501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6624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2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47520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6624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520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2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38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21"/>
          <a:stretch/>
        </p:blipFill>
        <p:spPr>
          <a:xfrm>
            <a:off x="482400" y="6390000"/>
            <a:ext cx="8179200" cy="457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" y="0"/>
            <a:ext cx="8179200" cy="7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5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55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2400" y="979200"/>
            <a:ext cx="8179200" cy="4161600"/>
          </a:xfrm>
        </p:spPr>
        <p:txBody>
          <a:bodyPr lIns="270000" tIns="270000" rIns="270000" anchor="b" anchorCtr="0"/>
          <a:lstStyle>
            <a:lvl1pPr algn="r">
              <a:lnSpc>
                <a:spcPts val="4300"/>
              </a:lnSpc>
              <a:defRPr sz="420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[afsluitgroet]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CE9E9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rm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179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6624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2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47520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6624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520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53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2400" y="3499200"/>
            <a:ext cx="8179200" cy="1641600"/>
          </a:xfrm>
        </p:spPr>
        <p:txBody>
          <a:bodyPr lIns="270000" tIns="270000" rIns="270000">
            <a:noAutofit/>
          </a:bodyPr>
          <a:lstStyle>
            <a:lvl1pPr>
              <a:lnSpc>
                <a:spcPts val="43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1"/>
          </p:nvPr>
        </p:nvSpPr>
        <p:spPr>
          <a:xfrm>
            <a:off x="482600" y="979200"/>
            <a:ext cx="8179200" cy="2520000"/>
          </a:xfrm>
          <a:solidFill>
            <a:srgbClr val="ECE9E9"/>
          </a:solidFill>
        </p:spPr>
        <p:txBody>
          <a:bodyPr lIns="270000" tIns="270000" rIns="0" bIns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6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662400" y="2250000"/>
            <a:ext cx="7819200" cy="3643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952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62400" y="2250000"/>
            <a:ext cx="7819200" cy="364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67761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6624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2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4752000" y="2250000"/>
            <a:ext cx="3729600" cy="3643200"/>
          </a:xfrm>
        </p:spPr>
        <p:txBody>
          <a:bodyPr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6624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52000" y="5626800"/>
            <a:ext cx="3729600" cy="252000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l-NL" dirty="0" smtClean="0"/>
              <a:t>Optioneel: fotobijschrift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88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77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21"/>
          <a:stretch/>
        </p:blipFill>
        <p:spPr>
          <a:xfrm>
            <a:off x="482400" y="6390000"/>
            <a:ext cx="8179200" cy="457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" y="0"/>
            <a:ext cx="8179200" cy="7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3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2400" y="979200"/>
            <a:ext cx="8179200" cy="4161600"/>
          </a:xfrm>
        </p:spPr>
        <p:txBody>
          <a:bodyPr lIns="270000" tIns="270000" rIns="270000" anchor="b" anchorCtr="0"/>
          <a:lstStyle>
            <a:lvl1pPr algn="r">
              <a:lnSpc>
                <a:spcPts val="4300"/>
              </a:lnSpc>
              <a:defRPr sz="420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[afsluitgroet]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82400" y="5230800"/>
            <a:ext cx="81792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[naam]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482400" y="5140800"/>
            <a:ext cx="81792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399" y="5670000"/>
            <a:ext cx="81792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rm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[functie]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61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82400" y="2142000"/>
            <a:ext cx="8179200" cy="3931200"/>
          </a:xfrm>
          <a:prstGeom prst="rect">
            <a:avLst/>
          </a:prstGeom>
          <a:solidFill>
            <a:srgbClr val="EC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  <a:prstGeom prst="rect">
            <a:avLst/>
          </a:prstGeom>
          <a:solidFill>
            <a:schemeClr val="accent5"/>
          </a:solidFill>
        </p:spPr>
        <p:txBody>
          <a:bodyPr vert="horz" lIns="180000" tIns="144000" rIns="180000" bIns="144000" rtlCol="0" anchor="t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21"/>
          <a:stretch/>
        </p:blipFill>
        <p:spPr>
          <a:xfrm>
            <a:off x="482400" y="6390000"/>
            <a:ext cx="8179200" cy="457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" y="0"/>
            <a:ext cx="8179200" cy="745424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82400" y="2052000"/>
            <a:ext cx="81792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662400" y="2250000"/>
            <a:ext cx="7819200" cy="36432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56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3" r:id="rId8"/>
    <p:sldLayoutId id="2147483662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482400" y="2142000"/>
            <a:ext cx="8179200" cy="3931200"/>
          </a:xfrm>
          <a:prstGeom prst="rect">
            <a:avLst/>
          </a:prstGeom>
          <a:solidFill>
            <a:srgbClr val="EC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>
              <a:solidFill>
                <a:srgbClr val="ECE9E9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  <a:prstGeom prst="rect">
            <a:avLst/>
          </a:prstGeom>
          <a:solidFill>
            <a:schemeClr val="accent5"/>
          </a:solidFill>
        </p:spPr>
        <p:txBody>
          <a:bodyPr vert="horz" lIns="180000" tIns="144000" rIns="180000" bIns="144000" rtlCol="0" anchor="t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21"/>
          <a:stretch/>
        </p:blipFill>
        <p:spPr>
          <a:xfrm>
            <a:off x="482400" y="6390000"/>
            <a:ext cx="8179200" cy="457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" y="0"/>
            <a:ext cx="8179200" cy="74542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82400" y="2052000"/>
            <a:ext cx="81792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CE9E9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662400" y="2250000"/>
            <a:ext cx="7819200" cy="36432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662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4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nl-NL" sz="4500" b="1" dirty="0" smtClean="0">
                <a:solidFill>
                  <a:schemeClr val="tx1"/>
                </a:solidFill>
              </a:rPr>
              <a:t>Doe het zelf, doe het samen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700" dirty="0" smtClean="0">
                <a:solidFill>
                  <a:schemeClr val="tx1"/>
                </a:solidFill>
              </a:rPr>
              <a:t>Serieuze alternatieven om te wonen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6" name="Ondertitel 3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Tineke Lupi</a:t>
            </a:r>
            <a:endParaRPr lang="nl-NL" dirty="0"/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Themabijeenkomst Andere Woonvormen, 19 oktober 2016 Elst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53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9840"/>
            <a:ext cx="8432377" cy="5761528"/>
          </a:xfrm>
        </p:spPr>
      </p:pic>
    </p:spTree>
    <p:extLst>
      <p:ext uri="{BB962C8B-B14F-4D97-AF65-F5344CB8AC3E}">
        <p14:creationId xmlns:p14="http://schemas.microsoft.com/office/powerpoint/2010/main" val="39854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200" b="1" dirty="0" smtClean="0">
                <a:solidFill>
                  <a:schemeClr val="tx1"/>
                </a:solidFill>
              </a:rPr>
              <a:t>Zelfbouw van experiment voor enkeling</a:t>
            </a:r>
            <a:endParaRPr lang="nl-NL" sz="32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0749">
            <a:off x="2706686" y="4050974"/>
            <a:ext cx="3730625" cy="2233274"/>
          </a:xfr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506781" y="3214688"/>
            <a:ext cx="3637219" cy="36433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" y="3359944"/>
            <a:ext cx="3314700" cy="33528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r="9819"/>
          <a:stretch/>
        </p:blipFill>
        <p:spPr>
          <a:xfrm>
            <a:off x="1238863" y="2049708"/>
            <a:ext cx="2325025" cy="15708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01" y="2053528"/>
            <a:ext cx="2311024" cy="154260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625" y="2063064"/>
            <a:ext cx="2297585" cy="15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Naar kans voor mensen en steden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" y="2053527"/>
            <a:ext cx="6150427" cy="3075213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6308"/>
            <a:ext cx="4736527" cy="266429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4904">
            <a:off x="1225496" y="5128741"/>
            <a:ext cx="2261339" cy="17292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625" y="1844824"/>
            <a:ext cx="2429245" cy="24333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95680">
            <a:off x="129267" y="4552254"/>
            <a:ext cx="4270651" cy="6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Geïnstitutionaliseerde zelfbouw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734"/>
            <a:ext cx="7452320" cy="4889996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098"/>
            <a:ext cx="3707904" cy="20856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831">
            <a:off x="7255301" y="4266626"/>
            <a:ext cx="1832774" cy="260135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76629">
            <a:off x="6968792" y="2947492"/>
            <a:ext cx="2665301" cy="164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De wooncoöperatie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75" y="4839288"/>
            <a:ext cx="4429125" cy="14287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031184"/>
            <a:ext cx="3456384" cy="2787406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040">
            <a:off x="6022242" y="3399435"/>
            <a:ext cx="1021362" cy="1374196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594" y="2042232"/>
            <a:ext cx="2402065" cy="290962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31399">
            <a:off x="79266" y="2545290"/>
            <a:ext cx="3836914" cy="27615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2"/>
          <a:stretch/>
        </p:blipFill>
        <p:spPr>
          <a:xfrm>
            <a:off x="-118392" y="5589240"/>
            <a:ext cx="10024513" cy="1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Opzet van een wooncoöperatie</a:t>
            </a:r>
            <a:endParaRPr lang="nl-NL" sz="4000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00" y="2073488"/>
            <a:ext cx="5715000" cy="3810000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" y="4378868"/>
            <a:ext cx="4800120" cy="2400060"/>
          </a:xfrm>
        </p:spPr>
      </p:pic>
      <p:sp>
        <p:nvSpPr>
          <p:cNvPr id="11" name="Tekstvak 10"/>
          <p:cNvSpPr txBox="1"/>
          <p:nvPr/>
        </p:nvSpPr>
        <p:spPr>
          <a:xfrm>
            <a:off x="482400" y="2237208"/>
            <a:ext cx="3225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Vereniging bezit woningen</a:t>
            </a:r>
          </a:p>
          <a:p>
            <a:r>
              <a:rPr lang="nl-NL" dirty="0" smtClean="0"/>
              <a:t>Leden huren of hebben woonrecht</a:t>
            </a:r>
          </a:p>
          <a:p>
            <a:r>
              <a:rPr lang="nl-NL" dirty="0" smtClean="0"/>
              <a:t>Samen verantwoordelijk voor bestuur en organisatie</a:t>
            </a:r>
          </a:p>
          <a:p>
            <a:r>
              <a:rPr lang="nl-NL" dirty="0" smtClean="0"/>
              <a:t>Geen winstoogmerk</a:t>
            </a:r>
          </a:p>
          <a:p>
            <a:r>
              <a:rPr lang="nl-NL" dirty="0" smtClean="0"/>
              <a:t>Zeggenschap en zelfbeheer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58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400" y="980728"/>
            <a:ext cx="8179200" cy="1072800"/>
          </a:xfrm>
          <a:solidFill>
            <a:schemeClr val="bg1"/>
          </a:solidFill>
        </p:spPr>
        <p:txBody>
          <a:bodyPr/>
          <a:lstStyle/>
          <a:p>
            <a:r>
              <a:rPr lang="nl-NL" sz="3200" b="1" dirty="0">
                <a:solidFill>
                  <a:schemeClr val="tx1"/>
                </a:solidFill>
              </a:rPr>
              <a:t>N</a:t>
            </a:r>
            <a:r>
              <a:rPr lang="nl-NL" sz="3200" b="1" dirty="0" smtClean="0">
                <a:solidFill>
                  <a:schemeClr val="tx1"/>
                </a:solidFill>
              </a:rPr>
              <a:t>ieuw instituut in de volkshuisvesting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nl-NL" dirty="0" smtClean="0"/>
              <a:t>Projectontwikkelaar/</a:t>
            </a:r>
          </a:p>
          <a:p>
            <a:pPr algn="ctr">
              <a:spcAft>
                <a:spcPts val="0"/>
              </a:spcAft>
            </a:pPr>
            <a:r>
              <a:rPr lang="nl-NL" dirty="0" smtClean="0"/>
              <a:t>Commerciële verhuurder</a:t>
            </a:r>
          </a:p>
          <a:p>
            <a:pPr>
              <a:spcAft>
                <a:spcPts val="0"/>
              </a:spcAft>
            </a:pPr>
            <a:endParaRPr lang="nl-NL" dirty="0"/>
          </a:p>
          <a:p>
            <a:pPr>
              <a:spcAft>
                <a:spcPts val="0"/>
              </a:spcAft>
            </a:pPr>
            <a:endParaRPr lang="nl-NL" dirty="0" smtClean="0"/>
          </a:p>
          <a:p>
            <a:pPr>
              <a:spcAft>
                <a:spcPts val="0"/>
              </a:spcAft>
            </a:pPr>
            <a:endParaRPr lang="nl-NL" dirty="0"/>
          </a:p>
          <a:p>
            <a:pPr>
              <a:spcAft>
                <a:spcPts val="0"/>
              </a:spcAft>
            </a:pPr>
            <a:endParaRPr lang="nl-NL" dirty="0" smtClean="0"/>
          </a:p>
          <a:p>
            <a:pPr>
              <a:spcAft>
                <a:spcPts val="0"/>
              </a:spcAft>
            </a:pPr>
            <a:endParaRPr lang="nl-NL" dirty="0" smtClean="0"/>
          </a:p>
          <a:p>
            <a:pPr>
              <a:spcAft>
                <a:spcPts val="0"/>
              </a:spcAft>
            </a:pPr>
            <a:r>
              <a:rPr lang="nl-NL" dirty="0" smtClean="0"/>
              <a:t>Bewonersorganisatie                                                                                       VVE</a:t>
            </a:r>
          </a:p>
          <a:p>
            <a:pPr>
              <a:spcAft>
                <a:spcPts val="0"/>
              </a:spcAft>
            </a:pPr>
            <a:endParaRPr lang="nl-NL" dirty="0"/>
          </a:p>
          <a:p>
            <a:pPr>
              <a:spcAft>
                <a:spcPts val="0"/>
              </a:spcAft>
            </a:pPr>
            <a:endParaRPr lang="nl-NL" dirty="0" smtClean="0"/>
          </a:p>
          <a:p>
            <a:pPr>
              <a:spcAft>
                <a:spcPts val="0"/>
              </a:spcAft>
            </a:pPr>
            <a:endParaRPr lang="nl-NL" dirty="0"/>
          </a:p>
          <a:p>
            <a:pPr>
              <a:spcAft>
                <a:spcPts val="0"/>
              </a:spcAft>
            </a:pPr>
            <a:endParaRPr lang="nl-NL" dirty="0" smtClean="0"/>
          </a:p>
          <a:p>
            <a:pPr>
              <a:spcAft>
                <a:spcPts val="0"/>
              </a:spcAft>
            </a:pPr>
            <a:endParaRPr lang="nl-NL" dirty="0"/>
          </a:p>
          <a:p>
            <a:pPr algn="ctr">
              <a:spcAft>
                <a:spcPts val="0"/>
              </a:spcAft>
            </a:pPr>
            <a:r>
              <a:rPr lang="nl-NL" dirty="0" smtClean="0"/>
              <a:t>Toegelaten Instelling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16" y="2780927"/>
            <a:ext cx="3356259" cy="277781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563888" y="3639552"/>
            <a:ext cx="1944216" cy="86409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black"/>
              </a:solidFill>
            </a:endParaRPr>
          </a:p>
        </p:txBody>
      </p:sp>
      <p:cxnSp>
        <p:nvCxnSpPr>
          <p:cNvPr id="6" name="Rechte verbindingslijn 5"/>
          <p:cNvCxnSpPr>
            <a:stCxn id="3" idx="1"/>
            <a:endCxn id="3" idx="3"/>
          </p:cNvCxnSpPr>
          <p:nvPr/>
        </p:nvCxnSpPr>
        <p:spPr>
          <a:xfrm>
            <a:off x="662400" y="4071600"/>
            <a:ext cx="78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>
            <a:stCxn id="3" idx="0"/>
            <a:endCxn id="3" idx="2"/>
          </p:cNvCxnSpPr>
          <p:nvPr/>
        </p:nvCxnSpPr>
        <p:spPr>
          <a:xfrm>
            <a:off x="4572000" y="2250000"/>
            <a:ext cx="0" cy="36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3563888" y="385731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nl-NL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ooncoöperatie</a:t>
            </a:r>
            <a:endParaRPr lang="nl-NL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2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Tiny </a:t>
            </a:r>
            <a:r>
              <a:rPr lang="nl-NL" sz="4000" b="1" dirty="0" err="1" smtClean="0">
                <a:solidFill>
                  <a:schemeClr val="tx1"/>
                </a:solidFill>
              </a:rPr>
              <a:t>Housing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10" y="2133072"/>
            <a:ext cx="5078619" cy="293763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6030">
            <a:off x="5824742" y="4704017"/>
            <a:ext cx="3268608" cy="2339298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561020" y="1427393"/>
            <a:ext cx="3637219" cy="364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73" y="2947332"/>
            <a:ext cx="2926334" cy="292633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10" y="4897384"/>
            <a:ext cx="2601677" cy="1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Nieuwe beweging in opkomst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23527" y="3856692"/>
            <a:ext cx="4234681" cy="283696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40" y="2095054"/>
            <a:ext cx="5134359" cy="219804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8" y="4114264"/>
            <a:ext cx="5057019" cy="272682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2410">
            <a:off x="1124378" y="2130994"/>
            <a:ext cx="1804254" cy="21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Diversiteit in woonwensen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97" b="57005"/>
          <a:stretch/>
        </p:blipFill>
        <p:spPr>
          <a:xfrm>
            <a:off x="482400" y="1340768"/>
            <a:ext cx="3500680" cy="2592288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75" y="2193708"/>
            <a:ext cx="3730625" cy="1251624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7" y="4975708"/>
            <a:ext cx="3713484" cy="12458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7" y="3585512"/>
            <a:ext cx="3725829" cy="125001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4258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32" y="2320925"/>
            <a:ext cx="3426536" cy="453707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800" b="1" dirty="0" smtClean="0">
                <a:solidFill>
                  <a:schemeClr val="tx1"/>
                </a:solidFill>
              </a:rPr>
              <a:t>Bottom up innovatie in het wonen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32" y="4077072"/>
            <a:ext cx="3730625" cy="2398258"/>
          </a:xfr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6" y="2049728"/>
            <a:ext cx="2820328" cy="2820328"/>
          </a:xfrm>
        </p:spPr>
      </p:pic>
    </p:spTree>
    <p:extLst>
      <p:ext uri="{BB962C8B-B14F-4D97-AF65-F5344CB8AC3E}">
        <p14:creationId xmlns:p14="http://schemas.microsoft.com/office/powerpoint/2010/main" val="41169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De ondernemende burger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" y="2348880"/>
            <a:ext cx="2862422" cy="3643312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70" y="2343800"/>
            <a:ext cx="2575659" cy="3643312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371864"/>
            <a:ext cx="2688569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Slim en duurzaam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64" y="548680"/>
            <a:ext cx="3785989" cy="26400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84" y="4052374"/>
            <a:ext cx="3679270" cy="274128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44" y="2124273"/>
            <a:ext cx="4841402" cy="396692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2" y="2124273"/>
            <a:ext cx="3334021" cy="47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Betaalbaar en </a:t>
            </a:r>
            <a:r>
              <a:rPr lang="nl-NL" sz="4000" b="1" dirty="0" smtClean="0">
                <a:solidFill>
                  <a:schemeClr val="tx1"/>
                </a:solidFill>
              </a:rPr>
              <a:t>onafhankelijk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93344" y="2224671"/>
            <a:ext cx="3231160" cy="1310754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5447"/>
            <a:ext cx="4355976" cy="3149369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66272"/>
            <a:ext cx="4572000" cy="48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Na de crisis business as </a:t>
            </a:r>
            <a:r>
              <a:rPr lang="nl-NL" sz="4000" b="1" dirty="0" err="1" smtClean="0">
                <a:solidFill>
                  <a:schemeClr val="tx1"/>
                </a:solidFill>
              </a:rPr>
              <a:t>usual</a:t>
            </a:r>
            <a:r>
              <a:rPr lang="nl-NL" sz="4000" b="1" dirty="0" smtClean="0">
                <a:solidFill>
                  <a:schemeClr val="tx1"/>
                </a:solidFill>
              </a:rPr>
              <a:t>? 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" y="2564904"/>
            <a:ext cx="3804234" cy="4029805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04864"/>
            <a:ext cx="2952328" cy="3911966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488" y="3140968"/>
            <a:ext cx="232887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De bouw trekt aan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51084"/>
            <a:ext cx="6912768" cy="4421583"/>
          </a:xfrm>
        </p:spPr>
      </p:pic>
    </p:spTree>
    <p:extLst>
      <p:ext uri="{BB962C8B-B14F-4D97-AF65-F5344CB8AC3E}">
        <p14:creationId xmlns:p14="http://schemas.microsoft.com/office/powerpoint/2010/main" val="11906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Ruimte aan initiatieven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417912"/>
            <a:ext cx="7000626" cy="4006080"/>
          </a:xfr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2"/>
          <a:stretch/>
        </p:blipFill>
        <p:spPr>
          <a:xfrm>
            <a:off x="5946980" y="3789040"/>
            <a:ext cx="2732484" cy="2880320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0792"/>
            <a:ext cx="4286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Ontwerp dienend aan woonwensen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094619"/>
            <a:ext cx="3888433" cy="2916325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2109101"/>
            <a:ext cx="4207080" cy="29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Keuzemenu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3"/>
          <a:stretch/>
        </p:blipFill>
        <p:spPr>
          <a:xfrm>
            <a:off x="430221" y="2492896"/>
            <a:ext cx="8283558" cy="3312368"/>
          </a:xfrm>
        </p:spPr>
      </p:pic>
    </p:spTree>
    <p:extLst>
      <p:ext uri="{BB962C8B-B14F-4D97-AF65-F5344CB8AC3E}">
        <p14:creationId xmlns:p14="http://schemas.microsoft.com/office/powerpoint/2010/main" val="18917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Diversiteit in opties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4" y="2053528"/>
            <a:ext cx="8790112" cy="4346251"/>
          </a:xfrm>
        </p:spPr>
      </p:pic>
    </p:spTree>
    <p:extLst>
      <p:ext uri="{BB962C8B-B14F-4D97-AF65-F5344CB8AC3E}">
        <p14:creationId xmlns:p14="http://schemas.microsoft.com/office/powerpoint/2010/main" val="1143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Wonen in zelfbeheer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5" b="25594"/>
          <a:stretch/>
        </p:blipFill>
        <p:spPr>
          <a:xfrm>
            <a:off x="3377075" y="2154946"/>
            <a:ext cx="2419062" cy="1994134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" y="2177740"/>
            <a:ext cx="3137409" cy="4439596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30" y="2140449"/>
            <a:ext cx="3164984" cy="447713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4299" r="56687" b="-77"/>
          <a:stretch/>
        </p:blipFill>
        <p:spPr>
          <a:xfrm rot="1600888">
            <a:off x="2951819" y="4487681"/>
            <a:ext cx="3240360" cy="18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Gemene deler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4" y="2249488"/>
            <a:ext cx="3643312" cy="3643312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098303" y="487081"/>
            <a:ext cx="2578497" cy="110961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4809" t="21739" r="6383" b="8867"/>
          <a:stretch/>
        </p:blipFill>
        <p:spPr>
          <a:xfrm>
            <a:off x="4629152" y="2051112"/>
            <a:ext cx="403244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Samen ontwikkelen en wonen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9" y="2156643"/>
            <a:ext cx="6945422" cy="4417945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66335"/>
            <a:ext cx="3082920" cy="219928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68" y="2144563"/>
            <a:ext cx="3289931" cy="25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De energieke samenleving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03112" y="2325181"/>
            <a:ext cx="4191408" cy="3490593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48" y="2420888"/>
            <a:ext cx="3394886" cy="3394886"/>
          </a:xfrm>
        </p:spPr>
      </p:pic>
    </p:spTree>
    <p:extLst>
      <p:ext uri="{BB962C8B-B14F-4D97-AF65-F5344CB8AC3E}">
        <p14:creationId xmlns:p14="http://schemas.microsoft.com/office/powerpoint/2010/main" val="41511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700" b="1" dirty="0" smtClean="0">
                <a:solidFill>
                  <a:schemeClr val="tx1"/>
                </a:solidFill>
              </a:rPr>
              <a:t>Andere organisatie van het wonen</a:t>
            </a:r>
            <a:endParaRPr lang="nl-NL" sz="37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6517824" cy="4240568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92" y="2048131"/>
            <a:ext cx="237155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800" b="1" dirty="0" smtClean="0">
                <a:solidFill>
                  <a:schemeClr val="tx1"/>
                </a:solidFill>
              </a:rPr>
              <a:t>Van </a:t>
            </a:r>
            <a:r>
              <a:rPr lang="nl-NL" sz="3800" b="1" dirty="0" err="1" smtClean="0">
                <a:solidFill>
                  <a:schemeClr val="tx1"/>
                </a:solidFill>
              </a:rPr>
              <a:t>government</a:t>
            </a:r>
            <a:r>
              <a:rPr lang="nl-NL" sz="3800" b="1" dirty="0" smtClean="0">
                <a:solidFill>
                  <a:schemeClr val="tx1"/>
                </a:solidFill>
              </a:rPr>
              <a:t> naar </a:t>
            </a:r>
            <a:r>
              <a:rPr lang="nl-NL" sz="3800" b="1" dirty="0" err="1" smtClean="0">
                <a:solidFill>
                  <a:schemeClr val="tx1"/>
                </a:solidFill>
              </a:rPr>
              <a:t>governance</a:t>
            </a:r>
            <a:endParaRPr lang="nl-NL" sz="38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4953696" cy="2661840"/>
          </a:xfr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" y="4167514"/>
            <a:ext cx="4783088" cy="2690486"/>
          </a:xfr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0" y="2053528"/>
            <a:ext cx="3026296" cy="201597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89349"/>
            <a:ext cx="2520280" cy="29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Weg van traditionele planning</a:t>
            </a: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8" y="1923192"/>
            <a:ext cx="2544212" cy="3643312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80" y="2053527"/>
            <a:ext cx="3931119" cy="254197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77504"/>
            <a:ext cx="4193746" cy="2662696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6" y="1772816"/>
            <a:ext cx="2832764" cy="3643312"/>
          </a:xfr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67111"/>
            <a:ext cx="3347864" cy="132210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" y="5515147"/>
            <a:ext cx="1939672" cy="13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</a:rPr>
              <a:t>Naar kleinschalig en </a:t>
            </a:r>
            <a:r>
              <a:rPr lang="nl-NL" sz="3600" b="1" dirty="0" err="1" smtClean="0">
                <a:solidFill>
                  <a:schemeClr val="tx1"/>
                </a:solidFill>
              </a:rPr>
              <a:t>bottom</a:t>
            </a:r>
            <a:r>
              <a:rPr lang="nl-NL" sz="3600" b="1" dirty="0" smtClean="0">
                <a:solidFill>
                  <a:schemeClr val="tx1"/>
                </a:solidFill>
              </a:rPr>
              <a:t> up</a:t>
            </a:r>
          </a:p>
        </p:txBody>
      </p:sp>
      <p:pic>
        <p:nvPicPr>
          <p:cNvPr id="12" name="Tijdelijke aanduiding voor inhoud 11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3" y="2101845"/>
            <a:ext cx="3730625" cy="2800892"/>
          </a:xfr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b="40742"/>
          <a:stretch/>
        </p:blipFill>
        <p:spPr>
          <a:xfrm>
            <a:off x="0" y="4459849"/>
            <a:ext cx="5155467" cy="242088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9867" r="3222" b="19270"/>
          <a:stretch/>
        </p:blipFill>
        <p:spPr>
          <a:xfrm>
            <a:off x="4820672" y="4889832"/>
            <a:ext cx="4320480" cy="2664296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85" y="4098440"/>
            <a:ext cx="3730625" cy="1865312"/>
          </a:xfr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04" y="2027632"/>
            <a:ext cx="3335761" cy="286813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r="15636"/>
          <a:stretch/>
        </p:blipFill>
        <p:spPr>
          <a:xfrm>
            <a:off x="-11648" y="2158985"/>
            <a:ext cx="2755252" cy="22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Het (gewilde) wonen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0" y="2900522"/>
            <a:ext cx="3692765" cy="3866771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26" y="3123981"/>
            <a:ext cx="3734019" cy="3734019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17180"/>
            <a:ext cx="2176636" cy="1414813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31" y="1743838"/>
            <a:ext cx="57245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sz="4000" b="1" dirty="0" smtClean="0">
                <a:solidFill>
                  <a:schemeClr val="tx1"/>
                </a:solidFill>
              </a:rPr>
              <a:t>De spontane sta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45" y="3429000"/>
            <a:ext cx="4572001" cy="3429000"/>
          </a:xfr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" y="1009412"/>
            <a:ext cx="4618273" cy="3463704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4725144"/>
            <a:ext cx="4896544" cy="17396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09412"/>
            <a:ext cx="2632589" cy="23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tform31">
  <a:themeElements>
    <a:clrScheme name="Aangepast 1">
      <a:dk1>
        <a:sysClr val="windowText" lastClr="000000"/>
      </a:dk1>
      <a:lt1>
        <a:srgbClr val="ECE9E9"/>
      </a:lt1>
      <a:dk2>
        <a:srgbClr val="000000"/>
      </a:dk2>
      <a:lt2>
        <a:srgbClr val="FFFFFF"/>
      </a:lt2>
      <a:accent1>
        <a:srgbClr val="C4BCB7"/>
      </a:accent1>
      <a:accent2>
        <a:srgbClr val="7A99AC"/>
      </a:accent2>
      <a:accent3>
        <a:srgbClr val="00AFD7"/>
      </a:accent3>
      <a:accent4>
        <a:srgbClr val="FEDB00"/>
      </a:accent4>
      <a:accent5>
        <a:srgbClr val="E04E39"/>
      </a:accent5>
      <a:accent6>
        <a:srgbClr val="9E652E"/>
      </a:accent6>
      <a:hlink>
        <a:srgbClr val="B5BD00"/>
      </a:hlink>
      <a:folHlink>
        <a:srgbClr val="C4BCB7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tform31 Presentatie">
  <a:themeElements>
    <a:clrScheme name="Aangepast 1">
      <a:dk1>
        <a:sysClr val="windowText" lastClr="000000"/>
      </a:dk1>
      <a:lt1>
        <a:srgbClr val="ECE9E9"/>
      </a:lt1>
      <a:dk2>
        <a:srgbClr val="000000"/>
      </a:dk2>
      <a:lt2>
        <a:srgbClr val="FFFFFF"/>
      </a:lt2>
      <a:accent1>
        <a:srgbClr val="C4BCB7"/>
      </a:accent1>
      <a:accent2>
        <a:srgbClr val="7A99AC"/>
      </a:accent2>
      <a:accent3>
        <a:srgbClr val="00AFD7"/>
      </a:accent3>
      <a:accent4>
        <a:srgbClr val="FEDB00"/>
      </a:accent4>
      <a:accent5>
        <a:srgbClr val="E04E39"/>
      </a:accent5>
      <a:accent6>
        <a:srgbClr val="9E652E"/>
      </a:accent6>
      <a:hlink>
        <a:srgbClr val="B5BD00"/>
      </a:hlink>
      <a:folHlink>
        <a:srgbClr val="C4BCB7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Platform31 Presentatie</Template>
  <TotalTime>459</TotalTime>
  <Words>153</Words>
  <Application>Microsoft Office PowerPoint</Application>
  <PresentationFormat>Diavoorstelling (4:3)</PresentationFormat>
  <Paragraphs>52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Courier New</vt:lpstr>
      <vt:lpstr>Wingdings</vt:lpstr>
      <vt:lpstr>Platform31</vt:lpstr>
      <vt:lpstr>Platform31 Presentatie</vt:lpstr>
      <vt:lpstr>Doe het zelf, doe het samen  Serieuze alternatieven om te wonen  </vt:lpstr>
      <vt:lpstr>Bottom up innovatie in het wonen </vt:lpstr>
      <vt:lpstr>Gemene deler</vt:lpstr>
      <vt:lpstr>Andere organisatie van het wonen</vt:lpstr>
      <vt:lpstr>Van government naar governance</vt:lpstr>
      <vt:lpstr>Weg van traditionele planning</vt:lpstr>
      <vt:lpstr>Naar kleinschalig en bottom up</vt:lpstr>
      <vt:lpstr>Het (gewilde) wonen</vt:lpstr>
      <vt:lpstr>De spontane sta</vt:lpstr>
      <vt:lpstr>PowerPoint-presentatie</vt:lpstr>
      <vt:lpstr>Zelfbouw van experiment voor enkeling</vt:lpstr>
      <vt:lpstr>Naar kans voor mensen en steden</vt:lpstr>
      <vt:lpstr>Geïnstitutionaliseerde zelfbouw</vt:lpstr>
      <vt:lpstr>De wooncoöperatie</vt:lpstr>
      <vt:lpstr>Opzet van een wooncoöperatie</vt:lpstr>
      <vt:lpstr>Nieuw instituut in de volkshuisvesting</vt:lpstr>
      <vt:lpstr>Tiny Housing</vt:lpstr>
      <vt:lpstr>Nieuwe beweging in opkomst</vt:lpstr>
      <vt:lpstr>Diversiteit in woonwensen</vt:lpstr>
      <vt:lpstr>De ondernemende burger</vt:lpstr>
      <vt:lpstr>Slim en duurzaam</vt:lpstr>
      <vt:lpstr>Betaalbaar en onafhankelijk</vt:lpstr>
      <vt:lpstr>Na de crisis business as usual? </vt:lpstr>
      <vt:lpstr>De bouw trekt aan</vt:lpstr>
      <vt:lpstr>Ruimte aan initiatieven</vt:lpstr>
      <vt:lpstr>Ontwerp dienend aan woonwensen</vt:lpstr>
      <vt:lpstr>Keuzemenu </vt:lpstr>
      <vt:lpstr>Diversiteit in opties</vt:lpstr>
      <vt:lpstr>Wonen in zelfbeheer</vt:lpstr>
      <vt:lpstr>Samen ontwikkelen en wonen</vt:lpstr>
      <vt:lpstr>De energieke samenleving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het zelf, die het samen  Serieuze alternatieven in het wonen  </dc:title>
  <dc:creator>Tineke Lupi</dc:creator>
  <dc:description>Design by De Jongens Ronner_x000d_
Template by Orange Pepper BV_x000d_
2012-2013</dc:description>
  <cp:lastModifiedBy>Tineke Lupi</cp:lastModifiedBy>
  <cp:revision>51</cp:revision>
  <cp:lastPrinted>2012-09-17T12:05:44Z</cp:lastPrinted>
  <dcterms:created xsi:type="dcterms:W3CDTF">2016-10-18T13:36:37Z</dcterms:created>
  <dcterms:modified xsi:type="dcterms:W3CDTF">2016-10-19T07:39:10Z</dcterms:modified>
</cp:coreProperties>
</file>